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58" r:id="rId7"/>
    <p:sldId id="259" r:id="rId8"/>
    <p:sldId id="312" r:id="rId9"/>
    <p:sldId id="313" r:id="rId10"/>
    <p:sldId id="314" r:id="rId11"/>
    <p:sldId id="315" r:id="rId12"/>
    <p:sldId id="316" r:id="rId13"/>
    <p:sldId id="325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64F90"/>
    <a:srgbClr val="005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/>
    <p:restoredTop sz="94694"/>
  </p:normalViewPr>
  <p:slideViewPr>
    <p:cSldViewPr snapToGrid="0">
      <p:cViewPr varScale="1">
        <p:scale>
          <a:sx n="121" d="100"/>
          <a:sy n="121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360086-89B8-624F-8736-CA25ACBEDB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AE461-0026-4EB8-6E53-E43705F443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337EF-6429-C54E-A6A0-894438ED3F05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9AF418-A723-FC2D-1DCC-4B34AE44B5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F9448-D396-2D09-7950-CCC15A34A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7453C-8857-8E4F-866B-C42DC8272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36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233A4-7665-5C42-B96B-4C629CEDC84E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B5C63-0BC2-7D4B-809C-2467120A7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6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B36582B6-49F2-4EA1-ABE3-0A2792EE5845}" type="slidenum">
              <a:r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708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832CC-9167-8527-9C07-09186C5C7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35C05-B56E-0339-8EEC-085C287CA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54C28-14D1-DF59-54B6-C8A187664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A525D-8F94-47B9-2539-C812DE666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B36582B6-49F2-4EA1-ABE3-0A2792EE5845}" type="slidenum">
              <a:r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732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832CC-9167-8527-9C07-09186C5C7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35C05-B56E-0339-8EEC-085C287CA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54C28-14D1-DF59-54B6-C8A187664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A525D-8F94-47B9-2539-C812DE666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B36582B6-49F2-4EA1-ABE3-0A2792EE5845}" type="slidenum">
              <a:r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295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A3924-901B-08BE-BD69-7C9C9F176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A4892-5F07-8942-2C6B-B5182D8D2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B408B-1230-3CD3-5E25-5DCBECC13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8A1FE-8722-69F2-A91D-FDF5DAE1E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B36582B6-49F2-4EA1-ABE3-0A2792EE5845}" type="slidenum">
              <a:rPr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234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B36582B6-49F2-4EA1-ABE3-0A2792EE5845}" type="slidenum">
              <a:r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B96E65-EE58-036C-AC8B-B62E57517A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13523" y="2576197"/>
            <a:ext cx="7203556" cy="2387600"/>
          </a:xfrm>
        </p:spPr>
        <p:txBody>
          <a:bodyPr anchor="b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CELLERGIZE MORNING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6F9C9B-F3D2-0063-F6CB-6C240CBC3D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13523" y="4894224"/>
            <a:ext cx="7203556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oFo Sans VF Medium" panose="020B0503030202060203" pitchFamily="34" charset="0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PRODUCT EDUCATION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5BDDE1-A831-79E6-991E-2B23FFCBA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2" y="652132"/>
            <a:ext cx="1590636" cy="225606"/>
          </a:xfrm>
          <a:prstGeom prst="rect">
            <a:avLst/>
          </a:prstGeom>
        </p:spPr>
      </p:pic>
      <p:pic>
        <p:nvPicPr>
          <p:cNvPr id="3" name="Picture 2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153A7B1F-0598-9B88-663B-CD7AF4D42C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01790" y="-462696"/>
            <a:ext cx="8756456" cy="911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3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window sill looking out a window&#10;&#10;AI-generated content may be incorrect.">
            <a:extLst>
              <a:ext uri="{FF2B5EF4-FFF2-40B4-BE49-F238E27FC236}">
                <a16:creationId xmlns:a16="http://schemas.microsoft.com/office/drawing/2014/main" id="{B7401D49-7A5E-ED50-6249-30B83CB11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622"/>
            <a:ext cx="6095999" cy="6402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6511" y="279400"/>
            <a:ext cx="4813300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36511" y="1765300"/>
            <a:ext cx="4813300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87FA-79ED-F20D-46BD-20D424639D0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359525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3D6B1AB8-C029-DCD7-5256-122827C18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7757" y="1932632"/>
            <a:ext cx="5377397" cy="55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5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window sill looking out a window&#10;&#10;AI-generated content may be incorrect.">
            <a:extLst>
              <a:ext uri="{FF2B5EF4-FFF2-40B4-BE49-F238E27FC236}">
                <a16:creationId xmlns:a16="http://schemas.microsoft.com/office/drawing/2014/main" id="{B7401D49-7A5E-ED50-6249-30B83CB11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622"/>
            <a:ext cx="6095999" cy="6402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6511" y="279400"/>
            <a:ext cx="4813300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36511" y="1765300"/>
            <a:ext cx="4813300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87FA-79ED-F20D-46BD-20D424639D0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359525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erson running in a muddy area&#10;&#10;AI-generated content may be incorrect.">
            <a:extLst>
              <a:ext uri="{FF2B5EF4-FFF2-40B4-BE49-F238E27FC236}">
                <a16:creationId xmlns:a16="http://schemas.microsoft.com/office/drawing/2014/main" id="{A6A67A5E-2764-62FE-46D8-D341F0E432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39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14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orange berries on a tree&#10;&#10;AI-generated content may be incorrect.">
            <a:extLst>
              <a:ext uri="{FF2B5EF4-FFF2-40B4-BE49-F238E27FC236}">
                <a16:creationId xmlns:a16="http://schemas.microsoft.com/office/drawing/2014/main" id="{9ACBDD55-10F3-CCE2-B61D-EABFCA71B9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391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6511" y="279400"/>
            <a:ext cx="4813300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36511" y="1765300"/>
            <a:ext cx="4813300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87FA-79ED-F20D-46BD-20D424639D0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359525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81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3A010-C46C-FE0D-20C7-F8460E22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96570-3622-D9FC-0378-3ADB3A48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LIFEWAVE PRESENTATION NAME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45571-4472-FEDB-5ABC-228410E8E4A4}"/>
              </a:ext>
            </a:extLst>
          </p:cNvPr>
          <p:cNvSpPr/>
          <p:nvPr userDrawn="1"/>
        </p:nvSpPr>
        <p:spPr>
          <a:xfrm>
            <a:off x="250371" y="6215743"/>
            <a:ext cx="8262258" cy="642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16DFE18D-526A-E685-548B-3F375E3A9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38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3A010-C46C-FE0D-20C7-F8460E22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96570-3622-D9FC-0378-3ADB3A48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LIFEWAVE PRESENTATION NAME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45571-4472-FEDB-5ABC-228410E8E4A4}"/>
              </a:ext>
            </a:extLst>
          </p:cNvPr>
          <p:cNvSpPr/>
          <p:nvPr userDrawn="1"/>
        </p:nvSpPr>
        <p:spPr>
          <a:xfrm>
            <a:off x="250371" y="6215743"/>
            <a:ext cx="8262258" cy="642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FE18D-526A-E685-548B-3F375E3A9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74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279400"/>
            <a:ext cx="4813300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00" y="1765300"/>
            <a:ext cx="4813300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ue circle with white text&#10;&#10;Description automatically generated">
            <a:extLst>
              <a:ext uri="{FF2B5EF4-FFF2-40B4-BE49-F238E27FC236}">
                <a16:creationId xmlns:a16="http://schemas.microsoft.com/office/drawing/2014/main" id="{2D729E10-1B45-32D3-6055-93992AAC0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642" y="279400"/>
            <a:ext cx="1803400" cy="1803400"/>
          </a:xfrm>
          <a:prstGeom prst="rect">
            <a:avLst/>
          </a:prstGeom>
        </p:spPr>
      </p:pic>
      <p:pic>
        <p:nvPicPr>
          <p:cNvPr id="3" name="Picture 2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3228FCD7-AA08-3A70-17D4-C4C80D19D8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2373" y="-846884"/>
            <a:ext cx="8756455" cy="91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18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922E16B3-17B7-89A9-DE4F-EA1131892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00172" y="-40860"/>
            <a:ext cx="4891828" cy="5090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279400"/>
            <a:ext cx="4813300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00" y="1765300"/>
            <a:ext cx="4813300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ue circle with white text&#10;&#10;Description automatically generated">
            <a:extLst>
              <a:ext uri="{FF2B5EF4-FFF2-40B4-BE49-F238E27FC236}">
                <a16:creationId xmlns:a16="http://schemas.microsoft.com/office/drawing/2014/main" id="{2D729E10-1B45-32D3-6055-93992AAC0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0100" y="501073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07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F13C9CD-FB92-895B-9B13-22D25AFD4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579" y="266700"/>
            <a:ext cx="4505325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66B413-D3B6-D395-31EA-CFF2341A4D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765478"/>
            <a:ext cx="6172200" cy="43686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0C28070-7657-1A2B-D9BE-A5B365A3A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579" y="1765479"/>
            <a:ext cx="4505325" cy="4368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4FB31-FABC-AC45-7BA4-3EC9E569E26A}"/>
              </a:ext>
            </a:extLst>
          </p:cNvPr>
          <p:cNvSpPr txBox="1"/>
          <p:nvPr userDrawn="1"/>
        </p:nvSpPr>
        <p:spPr>
          <a:xfrm>
            <a:off x="3051928" y="3246690"/>
            <a:ext cx="6103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16930C3-5719-CA46-9B86-707F8ABA7514}" type="datetime1">
              <a:rPr lang="en-US" smtClean="0"/>
              <a:pPr/>
              <a:t>11/17/25</a:t>
            </a:fld>
            <a:endParaRPr lang="en-US" dirty="0"/>
          </a:p>
        </p:txBody>
      </p:sp>
      <p:pic>
        <p:nvPicPr>
          <p:cNvPr id="12" name="Picture 11" descr="A blue circle with white text&#10;&#10;Description automatically generated">
            <a:extLst>
              <a:ext uri="{FF2B5EF4-FFF2-40B4-BE49-F238E27FC236}">
                <a16:creationId xmlns:a16="http://schemas.microsoft.com/office/drawing/2014/main" id="{7ED92508-4AB4-214B-D13D-AF7AD2DD97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8747" y="93330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77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17/11/2025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526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19B3A0-E5CA-0CB4-45BE-47D101AE9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58ACB-4FD8-0BD9-FDF1-3E792848B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5699" y="2884211"/>
            <a:ext cx="7203556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D8C4A-2F9C-C505-28CD-C18723BF77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5699" y="5202238"/>
            <a:ext cx="7203556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CoFo Sans VF Medium" panose="020B0503030202060203" pitchFamily="34" charset="0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4C074B8-45D6-6A0E-8D0F-56DF76F279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768" y="423994"/>
            <a:ext cx="1950801" cy="618075"/>
          </a:xfrm>
          <a:prstGeom prst="rect">
            <a:avLst/>
          </a:prstGeom>
        </p:spPr>
      </p:pic>
      <p:pic>
        <p:nvPicPr>
          <p:cNvPr id="7" name="Picture 6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391B8738-B38B-B1E7-A359-30BEA6EE61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101790" y="-462696"/>
            <a:ext cx="8756456" cy="911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1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19B3A0-E5CA-0CB4-45BE-47D101AE9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DA90A-A93B-F19E-7ABC-1B2B894F47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2" y="657672"/>
            <a:ext cx="1590636" cy="22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58ACB-4FD8-0BD9-FDF1-3E792848B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5699" y="2884211"/>
            <a:ext cx="7203556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D8C4A-2F9C-C505-28CD-C18723BF77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5699" y="5202238"/>
            <a:ext cx="7203556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CoFo Sans VF Medium" panose="020B0503030202060203" pitchFamily="34" charset="0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067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77028A-D3DD-2FF0-D581-53524614E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126480" cy="6380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279400"/>
            <a:ext cx="4813300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00" y="1765300"/>
            <a:ext cx="4813300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87FA-79ED-F20D-46BD-20D424639D0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359525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white circle with lines in the center&#10;&#10;Description automatically generated">
            <a:extLst>
              <a:ext uri="{FF2B5EF4-FFF2-40B4-BE49-F238E27FC236}">
                <a16:creationId xmlns:a16="http://schemas.microsoft.com/office/drawing/2014/main" id="{CD4961D7-C1A2-B0B0-03FF-3A0B71572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5267" y="114300"/>
            <a:ext cx="2966186" cy="2966186"/>
          </a:xfrm>
          <a:prstGeom prst="rect">
            <a:avLst/>
          </a:prstGeom>
        </p:spPr>
      </p:pic>
      <p:pic>
        <p:nvPicPr>
          <p:cNvPr id="3" name="Picture 2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DC673991-BA64-C242-57DC-31F23AACA0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72754" y="1794847"/>
            <a:ext cx="5558974" cy="57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9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77028A-D3DD-2FF0-D581-53524614E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41" b="24106"/>
          <a:stretch/>
        </p:blipFill>
        <p:spPr>
          <a:xfrm>
            <a:off x="-50074" y="0"/>
            <a:ext cx="122725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279400"/>
            <a:ext cx="4813300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00" y="1765300"/>
            <a:ext cx="4813300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white circle with lines in the center&#10;&#10;Description automatically generated">
            <a:extLst>
              <a:ext uri="{FF2B5EF4-FFF2-40B4-BE49-F238E27FC236}">
                <a16:creationId xmlns:a16="http://schemas.microsoft.com/office/drawing/2014/main" id="{CD4961D7-C1A2-B0B0-03FF-3A0B71572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5267" y="114300"/>
            <a:ext cx="2966186" cy="2966186"/>
          </a:xfrm>
          <a:prstGeom prst="rect">
            <a:avLst/>
          </a:prstGeom>
        </p:spPr>
      </p:pic>
      <p:pic>
        <p:nvPicPr>
          <p:cNvPr id="3" name="Picture 2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0C31A6C9-E832-A4EC-7150-390D8B0643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11441" y="1765300"/>
            <a:ext cx="5558974" cy="57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8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hill&#10;&#10;AI-generated content may be incorrect.">
            <a:extLst>
              <a:ext uri="{FF2B5EF4-FFF2-40B4-BE49-F238E27FC236}">
                <a16:creationId xmlns:a16="http://schemas.microsoft.com/office/drawing/2014/main" id="{882327C0-E679-9B83-3999-64F47F58B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2"/>
            <a:ext cx="6115579" cy="6379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279400"/>
            <a:ext cx="4813300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00" y="1765300"/>
            <a:ext cx="4813300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87FA-79ED-F20D-46BD-20D424639D0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359525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white circle with lines in the center&#10;&#10;Description automatically generated">
            <a:extLst>
              <a:ext uri="{FF2B5EF4-FFF2-40B4-BE49-F238E27FC236}">
                <a16:creationId xmlns:a16="http://schemas.microsoft.com/office/drawing/2014/main" id="{CD4961D7-C1A2-B0B0-03FF-3A0B71572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5267" y="114300"/>
            <a:ext cx="2966186" cy="2966186"/>
          </a:xfrm>
          <a:prstGeom prst="rect">
            <a:avLst/>
          </a:prstGeom>
        </p:spPr>
      </p:pic>
      <p:pic>
        <p:nvPicPr>
          <p:cNvPr id="3" name="Picture 2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2191AB51-69E9-DB30-DA79-3ED45E224E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3300" y="1765300"/>
            <a:ext cx="5558974" cy="57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7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279400"/>
            <a:ext cx="4813300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00" y="1765300"/>
            <a:ext cx="4813300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87FA-79ED-F20D-46BD-20D424639D0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359525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person holding a glass of water&#10;&#10;AI-generated content may be incorrect.">
            <a:extLst>
              <a:ext uri="{FF2B5EF4-FFF2-40B4-BE49-F238E27FC236}">
                <a16:creationId xmlns:a16="http://schemas.microsoft.com/office/drawing/2014/main" id="{94B25FDE-07AB-34DB-C1F9-137FEC15E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148" r="24353"/>
          <a:stretch/>
        </p:blipFill>
        <p:spPr>
          <a:xfrm>
            <a:off x="6096000" y="-11094"/>
            <a:ext cx="6096000" cy="64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2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6663D-F322-BC7A-7D85-283124185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99" y="279400"/>
            <a:ext cx="10751312" cy="1358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A16F-00B3-CF46-CABC-ED6CC8B62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499" y="1765300"/>
            <a:ext cx="10751312" cy="436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522FD1A-0938-F922-B47A-68FA3F0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256232B-7728-A324-197E-71B07AA9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CELLERGIZE MORNING PRODUCT EDUCATION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24411B-E1D5-7524-9708-C00079E8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137" y="6439657"/>
            <a:ext cx="447674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/>
                </a:solidFill>
                <a:latin typeface="CoFo Sans VF Light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  </a:t>
            </a:r>
            <a:fld id="{A9D9FFBE-4A9D-6749-8A11-4DC937CB52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62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6BA3FE-FBFB-7495-BBE2-7018BFDE71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5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 descr="A blue and black circle with black dots&#10;&#10;AI-generated content may be incorrect.">
            <a:extLst>
              <a:ext uri="{FF2B5EF4-FFF2-40B4-BE49-F238E27FC236}">
                <a16:creationId xmlns:a16="http://schemas.microsoft.com/office/drawing/2014/main" id="{4FA28B5D-609C-99B4-36ED-343D7D32F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871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3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131C93-462E-2ECB-05A5-97F5BFEF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F0738-624E-C58A-347C-B85D673D1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7A19F1-4D63-158A-B97F-070E2B38B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0582"/>
            <a:ext cx="2743200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/>
                </a:solidFill>
                <a:latin typeface="CoFo Sans VF Light" panose="020B0503030202060203" pitchFamily="34" charset="0"/>
              </a:defRPr>
            </a:lvl1pPr>
          </a:lstStyle>
          <a:p>
            <a:fld id="{816930C3-5719-CA46-9B86-707F8ABA7514}" type="datetime1">
              <a:rPr lang="en-US" smtClean="0"/>
              <a:t>11/17/25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3008C3-F70D-CB64-04DC-308001A5A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39656"/>
            <a:ext cx="4114800" cy="30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/>
                </a:solidFill>
                <a:latin typeface="CoFo Sans VF Light" panose="020B0503030202060203" pitchFamily="34" charset="0"/>
              </a:defRPr>
            </a:lvl1pPr>
          </a:lstStyle>
          <a:p>
            <a:r>
              <a:rPr lang="en-US" dirty="0"/>
              <a:t>CELLERGIZE MORNING PRODUCT EDUCATION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68224B-6664-083F-F6CA-8AF6C05DB81E}"/>
              </a:ext>
            </a:extLst>
          </p:cNvPr>
          <p:cNvCxnSpPr>
            <a:cxnSpLocks/>
          </p:cNvCxnSpPr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1E2295B-7BEA-33D9-5023-0E8E1345664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263803" y="6539427"/>
            <a:ext cx="680959" cy="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5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1" r:id="rId3"/>
    <p:sldLayoutId id="2147483662" r:id="rId4"/>
    <p:sldLayoutId id="2147483681" r:id="rId5"/>
    <p:sldLayoutId id="2147483678" r:id="rId6"/>
    <p:sldLayoutId id="2147483672" r:id="rId7"/>
    <p:sldLayoutId id="2147483676" r:id="rId8"/>
    <p:sldLayoutId id="2147483680" r:id="rId9"/>
    <p:sldLayoutId id="2147483673" r:id="rId10"/>
    <p:sldLayoutId id="2147483679" r:id="rId11"/>
    <p:sldLayoutId id="2147483677" r:id="rId12"/>
    <p:sldLayoutId id="2147483669" r:id="rId13"/>
    <p:sldLayoutId id="2147483670" r:id="rId14"/>
    <p:sldLayoutId id="2147483663" r:id="rId15"/>
    <p:sldLayoutId id="2147483674" r:id="rId16"/>
    <p:sldLayoutId id="2147483650" r:id="rId17"/>
    <p:sldLayoutId id="214748367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bin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Cabin SemiBo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Cabin SemiBo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Cabin SemiBo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Cabin SemiBo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Cabin SemiBo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BF86D1-66D9-0520-44FD-0A4A457CB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s-mx" b="1" i="0" u="none" baseline="0"/>
              <a:t>CELLERGIZE MORNING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DCB0A1-93B1-B475-7749-1EAC85926D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 rtl="0"/>
            <a:r>
              <a:rPr lang="es-mx" b="1" i="0" u="none" spc="300" baseline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FORMACIÓN SOBRE EL PRODUCTO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60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9C37-2481-B59E-DABC-A673ACC3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A4A629-4805-B2D5-4E46-D7ED63189EBA}"/>
              </a:ext>
            </a:extLst>
          </p:cNvPr>
          <p:cNvSpPr/>
          <p:nvPr/>
        </p:nvSpPr>
        <p:spPr>
          <a:xfrm>
            <a:off x="637405" y="3875641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>
              <a:solidFill>
                <a:srgbClr val="6ACCE0"/>
              </a:solidFill>
              <a:latin typeface="Cabin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01F968-0525-8A4D-AAA7-DA1B7434FB01}"/>
              </a:ext>
            </a:extLst>
          </p:cNvPr>
          <p:cNvSpPr/>
          <p:nvPr/>
        </p:nvSpPr>
        <p:spPr>
          <a:xfrm>
            <a:off x="6377805" y="3875641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>
              <a:solidFill>
                <a:srgbClr val="6ACCE0"/>
              </a:solidFill>
              <a:latin typeface="Cabin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10699-6F39-14A9-CE87-F907B48ADF0E}"/>
              </a:ext>
            </a:extLst>
          </p:cNvPr>
          <p:cNvSpPr txBox="1"/>
          <p:nvPr/>
        </p:nvSpPr>
        <p:spPr>
          <a:xfrm>
            <a:off x="698500" y="5843142"/>
            <a:ext cx="4833710" cy="4392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s-mx" sz="800" b="0" i="0" u="none" baseline="0" dirty="0">
                <a:latin typeface="Cabin" pitchFamily="2" charset="77"/>
                <a:cs typeface="Segoe UI"/>
              </a:rPr>
              <a:t>* Estas declaraciones no han sido evaluadas por la Administración de Alimentos y Medicamentos de EE. UU. Estos productos no están diseñados para diagnosticar, tratar, curar ni prevenir ninguna enfermedad.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4EAC9-15F0-B57F-EF1D-2A04DCFE9AF5}"/>
              </a:ext>
            </a:extLst>
          </p:cNvPr>
          <p:cNvSpPr txBox="1"/>
          <p:nvPr/>
        </p:nvSpPr>
        <p:spPr>
          <a:xfrm>
            <a:off x="836706" y="3860407"/>
            <a:ext cx="5271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800" b="1" i="0" u="none" baseline="0" dirty="0">
                <a:solidFill>
                  <a:srgbClr val="164F90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FAVORECE LA SÍNTESIS DE PÉPTIDOS DE COBRE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4E354-85AA-6A7E-F13B-03888C398B48}"/>
              </a:ext>
            </a:extLst>
          </p:cNvPr>
          <p:cNvSpPr txBox="1"/>
          <p:nvPr/>
        </p:nvSpPr>
        <p:spPr>
          <a:xfrm>
            <a:off x="836706" y="4198083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1" i="0" u="none" baseline="0" dirty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Beta-alanina</a:t>
            </a:r>
            <a:r>
              <a:rPr lang="es-MX" sz="1400" b="1" dirty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 y</a:t>
            </a:r>
            <a:r>
              <a:rPr lang="es-mx" sz="1400" b="1" i="0" u="none" baseline="0" dirty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 cobre:​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4BA1E-AF55-E880-EA6B-676AE8E080E2}"/>
              </a:ext>
            </a:extLst>
          </p:cNvPr>
          <p:cNvSpPr txBox="1"/>
          <p:nvPr/>
        </p:nvSpPr>
        <p:spPr>
          <a:xfrm>
            <a:off x="836706" y="4505518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0" i="0" u="none" baseline="0" dirty="0">
                <a:solidFill>
                  <a:srgbClr val="8D9196"/>
                </a:solidFill>
                <a:latin typeface="Cabin" pitchFamily="2" charset="77"/>
                <a:ea typeface="Cabin" pitchFamily="2" charset="77"/>
                <a:cs typeface="Cabin" pitchFamily="2" charset="77"/>
              </a:rPr>
              <a:t>Favorece la formación </a:t>
            </a:r>
            <a:r>
              <a:rPr lang="es-MX" sz="1400" b="0" i="0" u="none" baseline="0">
                <a:solidFill>
                  <a:srgbClr val="8D9196"/>
                </a:solidFill>
                <a:latin typeface="Cabin" pitchFamily="2" charset="77"/>
                <a:ea typeface="Cabin" pitchFamily="2" charset="77"/>
                <a:cs typeface="Cabin" pitchFamily="2" charset="77"/>
              </a:rPr>
              <a:t>de AHK-Cu.*</a:t>
            </a:r>
            <a:endParaRPr lang="es-mx" sz="1400" b="0" i="0" u="none" baseline="0" dirty="0">
              <a:solidFill>
                <a:srgbClr val="8D9196"/>
              </a:solidFill>
              <a:latin typeface="Cabin" pitchFamily="2" charset="77"/>
              <a:ea typeface="Cabin" pitchFamily="2" charset="77"/>
              <a:cs typeface="Cabin" pitchFamily="2" charset="77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F7239F-2AEE-C216-16D9-255AD2D9AB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9714" y="2694311"/>
            <a:ext cx="773116" cy="77311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811C723-2357-A6D5-69EF-804ECA42B8B1}"/>
              </a:ext>
            </a:extLst>
          </p:cNvPr>
          <p:cNvSpPr txBox="1"/>
          <p:nvPr/>
        </p:nvSpPr>
        <p:spPr>
          <a:xfrm>
            <a:off x="6563407" y="3860407"/>
            <a:ext cx="3946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800" b="1" i="0" u="none" baseline="0" dirty="0">
                <a:solidFill>
                  <a:srgbClr val="164F90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FAVORECE EL BIENESTAR GENERAL</a:t>
            </a:r>
            <a:endParaRPr lang="es-mx" sz="1800" b="1" i="0" u="none" baseline="0" dirty="0">
              <a:solidFill>
                <a:srgbClr val="164F90"/>
              </a:solidFill>
              <a:effectLst/>
              <a:latin typeface="Cabin" pitchFamily="2" charset="77"/>
              <a:cs typeface="Asterisk Sans Pro SBd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02FFC-62E9-ED89-DFA3-1B23E6779668}"/>
              </a:ext>
            </a:extLst>
          </p:cNvPr>
          <p:cNvSpPr txBox="1"/>
          <p:nvPr/>
        </p:nvSpPr>
        <p:spPr>
          <a:xfrm>
            <a:off x="6563407" y="4198083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1" i="0" u="none" baseline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Fibra: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248D40-0636-CB37-71FA-CC2C80A09262}"/>
              </a:ext>
            </a:extLst>
          </p:cNvPr>
          <p:cNvSpPr txBox="1"/>
          <p:nvPr/>
        </p:nvSpPr>
        <p:spPr>
          <a:xfrm>
            <a:off x="6563407" y="4505860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0" i="0" u="none" baseline="0">
                <a:solidFill>
                  <a:srgbClr val="8D9196"/>
                </a:solidFill>
                <a:latin typeface="Cabin" pitchFamily="2" charset="77"/>
                <a:ea typeface="Cabin" pitchFamily="2" charset="77"/>
                <a:cs typeface="Cabin" pitchFamily="2" charset="77"/>
              </a:rPr>
              <a:t>Incorpora fibra prebiótica a su día a día.*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4386A56-0182-6C10-8D97-2B2C9B23E9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70125" y="2694311"/>
            <a:ext cx="773116" cy="773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B6CA08-06A0-3DD9-E2E8-A2440D7FEB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25515" y="2694311"/>
            <a:ext cx="773116" cy="7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66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5DB43-68AC-8B3F-4C40-314B9BCE2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B54BBD-E7CF-D248-ABA2-673AC4829CEC}"/>
              </a:ext>
            </a:extLst>
          </p:cNvPr>
          <p:cNvSpPr txBox="1"/>
          <p:nvPr/>
        </p:nvSpPr>
        <p:spPr>
          <a:xfrm>
            <a:off x="828354" y="3860407"/>
            <a:ext cx="4710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800" b="1" i="0" u="none" baseline="0" dirty="0">
                <a:solidFill>
                  <a:srgbClr val="164F90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FAVORECE LA FUNCIÓN </a:t>
            </a:r>
            <a:r>
              <a:rPr lang="es-MX" sz="1800" b="1" i="0" u="none" baseline="0" dirty="0">
                <a:solidFill>
                  <a:srgbClr val="164F90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INMUNOLÓGICA</a:t>
            </a:r>
            <a:r>
              <a:rPr lang="es-mx" sz="1800" b="1" i="0" u="none" baseline="0" dirty="0">
                <a:solidFill>
                  <a:srgbClr val="164F90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22375-FE75-5322-05A2-366C38BCD3DF}"/>
              </a:ext>
            </a:extLst>
          </p:cNvPr>
          <p:cNvSpPr txBox="1"/>
          <p:nvPr/>
        </p:nvSpPr>
        <p:spPr>
          <a:xfrm>
            <a:off x="828354" y="4198083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1" i="0" u="none" baseline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Zinc, magnesio, NAC, vitamina C, cobre, selenio: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2BA865-CA2F-B3CE-2738-327F56EE0C90}"/>
              </a:ext>
            </a:extLst>
          </p:cNvPr>
          <p:cNvSpPr/>
          <p:nvPr/>
        </p:nvSpPr>
        <p:spPr>
          <a:xfrm>
            <a:off x="637405" y="3875641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>
              <a:solidFill>
                <a:srgbClr val="6ACCE0"/>
              </a:solidFill>
              <a:latin typeface="Cabin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0AF4F-6270-6CAA-7E82-7169A76ED111}"/>
              </a:ext>
            </a:extLst>
          </p:cNvPr>
          <p:cNvSpPr txBox="1"/>
          <p:nvPr/>
        </p:nvSpPr>
        <p:spPr>
          <a:xfrm>
            <a:off x="836706" y="4505860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0" i="0" u="none" baseline="0" dirty="0">
                <a:solidFill>
                  <a:srgbClr val="8D9196"/>
                </a:solidFill>
                <a:latin typeface="Cabin" pitchFamily="2" charset="77"/>
                <a:ea typeface="Cabin" pitchFamily="2" charset="77"/>
                <a:cs typeface="Cabin" pitchFamily="2" charset="77"/>
              </a:rPr>
              <a:t>Favorece la función inmunológica*.</a:t>
            </a:r>
            <a:endParaRPr lang="es-mx" sz="1400" b="0" i="0" u="none" baseline="0" dirty="0">
              <a:solidFill>
                <a:srgbClr val="8D9196"/>
              </a:solidFill>
              <a:latin typeface="Cabin" pitchFamily="2" charset="77"/>
              <a:ea typeface="Cabin" pitchFamily="2" charset="77"/>
              <a:cs typeface="Cabin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619CFC-F707-5E35-C4E3-2CA9CFE8BB15}"/>
              </a:ext>
            </a:extLst>
          </p:cNvPr>
          <p:cNvSpPr/>
          <p:nvPr/>
        </p:nvSpPr>
        <p:spPr>
          <a:xfrm>
            <a:off x="6377805" y="3875641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>
              <a:solidFill>
                <a:srgbClr val="6ACCE0"/>
              </a:solidFill>
              <a:latin typeface="Cabin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E0EFA9-0A2E-2F1E-3E4A-3A9FF5A1F3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71868" y="1787590"/>
            <a:ext cx="773116" cy="773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74CA1E-5E73-086B-6176-4CBA8A69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4287" y="2698766"/>
            <a:ext cx="773116" cy="773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8D8B46-2265-DE12-95B9-178F22A8CB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71868" y="2698766"/>
            <a:ext cx="773116" cy="7731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D9ACD5-0B73-A94F-EFE1-74A4129403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6706" y="2694311"/>
            <a:ext cx="773116" cy="773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CA70FC-2738-8243-B985-9DCE2B14EA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36706" y="1787590"/>
            <a:ext cx="773116" cy="773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0634E-1BA3-7527-BB22-321ED4B38F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46188" y="1787590"/>
            <a:ext cx="773116" cy="773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0B5304-AB1E-502F-706E-06C45AFC7605}"/>
              </a:ext>
            </a:extLst>
          </p:cNvPr>
          <p:cNvSpPr txBox="1"/>
          <p:nvPr/>
        </p:nvSpPr>
        <p:spPr>
          <a:xfrm>
            <a:off x="698499" y="5843142"/>
            <a:ext cx="4825356" cy="4392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s-mx" sz="800" b="0" i="0" u="none" baseline="0" dirty="0">
                <a:latin typeface="Cabin" pitchFamily="2" charset="77"/>
                <a:cs typeface="Segoe UI"/>
              </a:rPr>
              <a:t>* Estas declaraciones no han sido evaluadas por la Administración de Alimentos y Medicamentos de EE. UU. Estos productos no están diseñados para diagnosticar, tratar, curar ni prevenir ninguna enfermedad.</a:t>
            </a:r>
          </a:p>
        </p:txBody>
      </p:sp>
    </p:spTree>
    <p:extLst>
      <p:ext uri="{BB962C8B-B14F-4D97-AF65-F5344CB8AC3E}">
        <p14:creationId xmlns:p14="http://schemas.microsoft.com/office/powerpoint/2010/main" val="3229993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19AD3D-0024-C7A6-ADBB-BA6D4ED1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s-mx" b="1" i="0" u="none" baseline="0">
                <a:solidFill>
                  <a:srgbClr val="164F90"/>
                </a:solidFill>
              </a:rPr>
              <a:t>¿QUÉ ES EL ESPINO AMARILLO?​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B7B79D-8DE2-1B83-1EB9-8CD739A8A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36510" y="1765300"/>
            <a:ext cx="4813300" cy="1358900"/>
          </a:xfrm>
        </p:spPr>
        <p:txBody>
          <a:bodyPr>
            <a:normAutofit/>
          </a:bodyPr>
          <a:lstStyle/>
          <a:p>
            <a:pPr algn="l" rtl="0"/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El espino amarillo, conocido como “fruta sagrada” en el Tíbet, aparece en textos del Tíbet y China. Recientemente, la ciencia ha podido descubrir su denso contenido nutricional de omega 3, 6 7, 9, así como de vitaminas y antioxidantes.*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EC61B83-7036-B51F-7A4F-C69344AB9FDA}"/>
              </a:ext>
            </a:extLst>
          </p:cNvPr>
          <p:cNvSpPr txBox="1">
            <a:spLocks/>
          </p:cNvSpPr>
          <p:nvPr/>
        </p:nvSpPr>
        <p:spPr>
          <a:xfrm>
            <a:off x="6636511" y="3427283"/>
            <a:ext cx="4813300" cy="550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bin" pitchFamily="2" charset="77"/>
                <a:ea typeface="+mj-ea"/>
                <a:cs typeface="+mj-cs"/>
              </a:defRPr>
            </a:lvl1pPr>
          </a:lstStyle>
          <a:p>
            <a:pPr algn="l" rtl="0"/>
            <a:r>
              <a:rPr lang="es-mx" b="1" i="0" u="none" baseline="0">
                <a:solidFill>
                  <a:srgbClr val="164F90"/>
                </a:solidFill>
              </a:rPr>
              <a:t>¿QUÉ ES CYANTHOX™?​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3F7AEE4-F085-732C-30E6-B8D4DD91B11F}"/>
              </a:ext>
            </a:extLst>
          </p:cNvPr>
          <p:cNvSpPr txBox="1">
            <a:spLocks/>
          </p:cNvSpPr>
          <p:nvPr/>
        </p:nvSpPr>
        <p:spPr>
          <a:xfrm>
            <a:off x="6636511" y="4105187"/>
            <a:ext cx="4813300" cy="1695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Cabin SemiBol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Cabin SemiBo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Cabin SemiBo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Cabin SemiBo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Cabin SemiBo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El CyanthOx™ se extrae de una planta milenaria, cultivada en la meseta tibetana, llamada espino amarillo. Con millones de años de evolución a cuestas, el espino amarillo es un tesoro de nutrientes bioactivos. En esa medida, el extracto hidrosoluble CyanthOx™ es una combinación única y rica en polifenoles, proantocianidinas y bioflavonoides.*</a:t>
            </a:r>
          </a:p>
        </p:txBody>
      </p:sp>
    </p:spTree>
    <p:extLst>
      <p:ext uri="{BB962C8B-B14F-4D97-AF65-F5344CB8AC3E}">
        <p14:creationId xmlns:p14="http://schemas.microsoft.com/office/powerpoint/2010/main" val="1138389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2F2BAD-D27A-BAB5-E9F2-60E1FF3A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518614"/>
            <a:ext cx="4813300" cy="560127"/>
          </a:xfrm>
        </p:spPr>
        <p:txBody>
          <a:bodyPr>
            <a:normAutofit/>
          </a:bodyPr>
          <a:lstStyle/>
          <a:p>
            <a:pPr algn="l" rtl="0"/>
            <a:r>
              <a:rPr lang="es-mx" b="1" i="0" u="none" baseline="0">
                <a:solidFill>
                  <a:srgbClr val="164F90"/>
                </a:solidFill>
              </a:rPr>
              <a:t>¿CÓMO USAR?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3F5726-4420-1368-48DC-4A54FF8DF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00" y="1205742"/>
            <a:ext cx="4813300" cy="1087082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Para una ración, mezcle 2 cucharadas (</a:t>
            </a: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13</a:t>
            </a: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 g) con 16 oz (</a:t>
            </a: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480</a:t>
            </a: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 ml) de agua limpia y filtrada. Remueva bien hasta que se disuelva por completo. Para obtener mejores resultados, consuma el producto por la mañana, en ayunas o con comida.​​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9BB54-6689-E5B9-5AA9-712418D9EF3D}"/>
              </a:ext>
            </a:extLst>
          </p:cNvPr>
          <p:cNvSpPr txBox="1"/>
          <p:nvPr/>
        </p:nvSpPr>
        <p:spPr>
          <a:xfrm>
            <a:off x="698500" y="4034434"/>
            <a:ext cx="208805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300" b="1" i="0" u="none" baseline="0">
                <a:solidFill>
                  <a:srgbClr val="164F90"/>
                </a:solidFill>
                <a:latin typeface="Cabin" pitchFamily="2" charset="77"/>
                <a:cs typeface="Segoe UI"/>
              </a:rPr>
              <a:t>PRECAUCIONES</a:t>
            </a:r>
            <a:r>
              <a:rPr lang="es-mx" sz="1300" b="1" i="0" u="none" baseline="0">
                <a:latin typeface="Cabin" pitchFamily="2" charset="77"/>
                <a:cs typeface="Segoe UI"/>
              </a:rPr>
              <a:t>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99C5E1-9E2D-5F1E-4E05-AF4F8A760A8C}"/>
              </a:ext>
            </a:extLst>
          </p:cNvPr>
          <p:cNvSpPr txBox="1"/>
          <p:nvPr/>
        </p:nvSpPr>
        <p:spPr>
          <a:xfrm>
            <a:off x="698500" y="4323982"/>
            <a:ext cx="40770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000" b="0" i="0" u="none" baseline="0" dirty="0">
                <a:latin typeface="Cabin" pitchFamily="2" charset="77"/>
                <a:cs typeface="Segoe UI"/>
              </a:rPr>
              <a:t>Consuma el producto siguiendo las indicaciones. No exceda la dosis especificada. Consulte a su médico antes de usarlo, especialmente si está embarazada, en periodo de lactancia, tomando medicamentos o si sufre alguna enfermedad conocida. Apto para mayores de 18 años. Manténgalo fuera del alcance de los niños, incluyendo el desecante.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D13560-6356-1945-C70F-C7973A216F08}"/>
              </a:ext>
            </a:extLst>
          </p:cNvPr>
          <p:cNvSpPr txBox="1"/>
          <p:nvPr/>
        </p:nvSpPr>
        <p:spPr>
          <a:xfrm>
            <a:off x="698500" y="5283370"/>
            <a:ext cx="208805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300" b="1" i="0" u="none" baseline="0">
                <a:solidFill>
                  <a:srgbClr val="164F90"/>
                </a:solidFill>
                <a:latin typeface="Cabin" pitchFamily="2" charset="77"/>
                <a:cs typeface="Segoe UI"/>
              </a:rPr>
              <a:t>¿CÓMO ALMACENAR?​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77EC16-6D33-6383-CF29-0B19676CDBDB}"/>
              </a:ext>
            </a:extLst>
          </p:cNvPr>
          <p:cNvSpPr txBox="1"/>
          <p:nvPr/>
        </p:nvSpPr>
        <p:spPr>
          <a:xfrm>
            <a:off x="698500" y="5572918"/>
            <a:ext cx="41677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000" b="0" i="0" u="none" baseline="0" dirty="0">
                <a:latin typeface="Cabin" pitchFamily="2" charset="77"/>
                <a:cs typeface="Segoe UI"/>
              </a:rPr>
              <a:t>Almacene el producto a temperatura ambiente. Protéjalo del calor, la luz y la humedad. No lo utilice si el sello del frasco está roto. Después de abrirlo, consúmalo en un plazo de 30 días para mantener la frescura y la calidad.​​</a:t>
            </a:r>
          </a:p>
        </p:txBody>
      </p:sp>
      <p:pic>
        <p:nvPicPr>
          <p:cNvPr id="2" name="Picture 1" descr="A diagram of a measuring cup&#10;&#10;AI-generated content may be incorrect.">
            <a:extLst>
              <a:ext uri="{FF2B5EF4-FFF2-40B4-BE49-F238E27FC236}">
                <a16:creationId xmlns:a16="http://schemas.microsoft.com/office/drawing/2014/main" id="{A054D982-5230-4028-F8B2-A041EA450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13" y="2532855"/>
            <a:ext cx="2653990" cy="12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2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66893-53C2-8151-7DA1-0D425BAFE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a persona con la mano en el pelo&#10;&#10;Descripción generada automáticamente">
            <a:extLst>
              <a:ext uri="{FF2B5EF4-FFF2-40B4-BE49-F238E27FC236}">
                <a16:creationId xmlns:a16="http://schemas.microsoft.com/office/drawing/2014/main" id="{62E941D9-22AF-7F5A-57AB-6C520EBA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F7F0CA-A520-0774-4788-01AD636950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C8536-49F3-9E6E-BAC6-4550E70B3DD0}"/>
              </a:ext>
            </a:extLst>
          </p:cNvPr>
          <p:cNvSpPr txBox="1"/>
          <p:nvPr/>
        </p:nvSpPr>
        <p:spPr>
          <a:xfrm>
            <a:off x="831533" y="866170"/>
            <a:ext cx="66833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s-mx" sz="2800" b="1" i="0" u="none" strike="noStrike" spc="300" baseline="0" dirty="0">
                <a:solidFill>
                  <a:schemeClr val="bg1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OBTENGA GRANDES RESULTADOS CON LOS BENEFICIOS COMPLEMENTARIOS DE LA PODEROSA TECNOLOGÍA DE PARCHES DE LIFEWAVE​</a:t>
            </a:r>
            <a:endParaRPr lang="es-mx" sz="2800" b="1" spc="300" dirty="0">
              <a:solidFill>
                <a:schemeClr val="bg1"/>
              </a:solidFill>
              <a:effectLst/>
              <a:latin typeface="Cabin" pitchFamily="2" charset="77"/>
              <a:cs typeface="Asterisk Sans Pro SB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921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91E8A8-50C7-95B0-146B-6D902CCC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510" y="341688"/>
            <a:ext cx="4294249" cy="2069374"/>
          </a:xfrm>
        </p:spPr>
        <p:txBody>
          <a:bodyPr>
            <a:normAutofit fontScale="90000"/>
          </a:bodyPr>
          <a:lstStyle/>
          <a:p>
            <a:pPr algn="l" rtl="0"/>
            <a:r>
              <a:rPr lang="es-mx" b="0" u="none" baseline="0" dirty="0">
                <a:solidFill>
                  <a:srgbClr val="164F90"/>
                </a:solidFill>
                <a:latin typeface="Cabin Medium" pitchFamily="2" charset="77"/>
              </a:rPr>
              <a:t>Cellergize morning está diseñado para aumentar los beneficios de nuestra gama diurna de parches no transdérmicos.​​</a:t>
            </a:r>
          </a:p>
        </p:txBody>
      </p:sp>
      <p:pic>
        <p:nvPicPr>
          <p:cNvPr id="8" name="Picture 7" descr="Una caja blanca y negra con texto negro&#10;&#10;Descripción generada automáticamente">
            <a:extLst>
              <a:ext uri="{FF2B5EF4-FFF2-40B4-BE49-F238E27FC236}">
                <a16:creationId xmlns:a16="http://schemas.microsoft.com/office/drawing/2014/main" id="{431C5D38-DAC7-8740-7A5F-752428578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694" y="5305078"/>
            <a:ext cx="1531029" cy="789466"/>
          </a:xfrm>
          <a:prstGeom prst="rect">
            <a:avLst/>
          </a:prstGeom>
        </p:spPr>
      </p:pic>
      <p:pic>
        <p:nvPicPr>
          <p:cNvPr id="9" name="Picture 8" descr="Una tarjeta blanca con texto azul y blanco&#10;&#10;Descripción generada automáticamente">
            <a:extLst>
              <a:ext uri="{FF2B5EF4-FFF2-40B4-BE49-F238E27FC236}">
                <a16:creationId xmlns:a16="http://schemas.microsoft.com/office/drawing/2014/main" id="{5C8689B6-1774-8EA8-C703-56330D620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695" y="2727044"/>
            <a:ext cx="1531029" cy="796135"/>
          </a:xfrm>
          <a:prstGeom prst="rect">
            <a:avLst/>
          </a:prstGeom>
        </p:spPr>
      </p:pic>
      <p:pic>
        <p:nvPicPr>
          <p:cNvPr id="10" name="Picture 9" descr="Una caja blanca y azul con texto negro&#10;&#10;Descripción generada automáticamente">
            <a:extLst>
              <a:ext uri="{FF2B5EF4-FFF2-40B4-BE49-F238E27FC236}">
                <a16:creationId xmlns:a16="http://schemas.microsoft.com/office/drawing/2014/main" id="{7C57F3D0-1261-2E97-91B4-1902EA17A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694" y="4446938"/>
            <a:ext cx="1531029" cy="797290"/>
          </a:xfrm>
          <a:prstGeom prst="rect">
            <a:avLst/>
          </a:prstGeom>
        </p:spPr>
      </p:pic>
      <p:pic>
        <p:nvPicPr>
          <p:cNvPr id="11" name="Picture 10" descr="Un logotipo blanco y negro&#10;&#10;Descripción generada automáticamente">
            <a:extLst>
              <a:ext uri="{FF2B5EF4-FFF2-40B4-BE49-F238E27FC236}">
                <a16:creationId xmlns:a16="http://schemas.microsoft.com/office/drawing/2014/main" id="{9B84342C-4CC0-3D8A-C425-CA0A660F3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694" y="3584029"/>
            <a:ext cx="1531029" cy="802059"/>
          </a:xfrm>
          <a:prstGeom prst="rect">
            <a:avLst/>
          </a:prstGeom>
        </p:spPr>
      </p:pic>
      <p:pic>
        <p:nvPicPr>
          <p:cNvPr id="12" name="Picture 11" descr="Una caja blanca y dorada con texto negro&#10;&#10;Descripción generada automáticamente">
            <a:extLst>
              <a:ext uri="{FF2B5EF4-FFF2-40B4-BE49-F238E27FC236}">
                <a16:creationId xmlns:a16="http://schemas.microsoft.com/office/drawing/2014/main" id="{2CFC81C2-1287-2126-1B5B-7C3D3A0E9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425" y="3598452"/>
            <a:ext cx="1531029" cy="790456"/>
          </a:xfrm>
          <a:prstGeom prst="rect">
            <a:avLst/>
          </a:prstGeom>
        </p:spPr>
      </p:pic>
      <p:pic>
        <p:nvPicPr>
          <p:cNvPr id="13" name="Picture 12" descr="Un paquete blanco con un logotipo&#10;&#10;Descripción generada automáticamente">
            <a:extLst>
              <a:ext uri="{FF2B5EF4-FFF2-40B4-BE49-F238E27FC236}">
                <a16:creationId xmlns:a16="http://schemas.microsoft.com/office/drawing/2014/main" id="{A49CB160-8097-16F7-2DB0-5BB8B85FC8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676" y="2391356"/>
            <a:ext cx="1802940" cy="1467509"/>
          </a:xfrm>
          <a:prstGeom prst="rect">
            <a:avLst/>
          </a:prstGeom>
        </p:spPr>
      </p:pic>
      <p:pic>
        <p:nvPicPr>
          <p:cNvPr id="14" name="Picture 13" descr="Una caja blanca con texto rojo&#10;&#10;Descripción generada automáticamente">
            <a:extLst>
              <a:ext uri="{FF2B5EF4-FFF2-40B4-BE49-F238E27FC236}">
                <a16:creationId xmlns:a16="http://schemas.microsoft.com/office/drawing/2014/main" id="{6C9F9B41-1CEF-FF18-A47A-6FA7E726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5923" y="4480107"/>
            <a:ext cx="1484445" cy="740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04AE0-047F-DE90-A776-C805674A31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5923" y="5332902"/>
            <a:ext cx="1484445" cy="7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16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D9CD68-9BB5-2126-CA32-6DF223BD0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s-mx" b="1" i="0" u="none" baseline="0">
                <a:solidFill>
                  <a:srgbClr val="164F90"/>
                </a:solidFill>
              </a:rPr>
              <a:t>PRECIO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2B39C1-4D57-5DD0-483F-F6F92594D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867747"/>
              </p:ext>
            </p:extLst>
          </p:nvPr>
        </p:nvGraphicFramePr>
        <p:xfrm>
          <a:off x="762238" y="1974234"/>
          <a:ext cx="10667521" cy="356228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02544">
                  <a:extLst>
                    <a:ext uri="{9D8B030D-6E8A-4147-A177-3AD203B41FA5}">
                      <a16:colId xmlns:a16="http://schemas.microsoft.com/office/drawing/2014/main" val="558280359"/>
                    </a:ext>
                  </a:extLst>
                </a:gridCol>
                <a:gridCol w="841177">
                  <a:extLst>
                    <a:ext uri="{9D8B030D-6E8A-4147-A177-3AD203B41FA5}">
                      <a16:colId xmlns:a16="http://schemas.microsoft.com/office/drawing/2014/main" val="761862231"/>
                    </a:ext>
                  </a:extLst>
                </a:gridCol>
                <a:gridCol w="1093164">
                  <a:extLst>
                    <a:ext uri="{9D8B030D-6E8A-4147-A177-3AD203B41FA5}">
                      <a16:colId xmlns:a16="http://schemas.microsoft.com/office/drawing/2014/main" val="111202002"/>
                    </a:ext>
                  </a:extLst>
                </a:gridCol>
                <a:gridCol w="930125">
                  <a:extLst>
                    <a:ext uri="{9D8B030D-6E8A-4147-A177-3AD203B41FA5}">
                      <a16:colId xmlns:a16="http://schemas.microsoft.com/office/drawing/2014/main" val="3118333116"/>
                    </a:ext>
                  </a:extLst>
                </a:gridCol>
                <a:gridCol w="1003690">
                  <a:extLst>
                    <a:ext uri="{9D8B030D-6E8A-4147-A177-3AD203B41FA5}">
                      <a16:colId xmlns:a16="http://schemas.microsoft.com/office/drawing/2014/main" val="2154282283"/>
                    </a:ext>
                  </a:extLst>
                </a:gridCol>
                <a:gridCol w="1061545">
                  <a:extLst>
                    <a:ext uri="{9D8B030D-6E8A-4147-A177-3AD203B41FA5}">
                      <a16:colId xmlns:a16="http://schemas.microsoft.com/office/drawing/2014/main" val="2988670435"/>
                    </a:ext>
                  </a:extLst>
                </a:gridCol>
                <a:gridCol w="1135020">
                  <a:extLst>
                    <a:ext uri="{9D8B030D-6E8A-4147-A177-3AD203B41FA5}">
                      <a16:colId xmlns:a16="http://schemas.microsoft.com/office/drawing/2014/main" val="492103699"/>
                    </a:ext>
                  </a:extLst>
                </a:gridCol>
                <a:gridCol w="1066751">
                  <a:extLst>
                    <a:ext uri="{9D8B030D-6E8A-4147-A177-3AD203B41FA5}">
                      <a16:colId xmlns:a16="http://schemas.microsoft.com/office/drawing/2014/main" val="1052750505"/>
                    </a:ext>
                  </a:extLst>
                </a:gridCol>
                <a:gridCol w="1140464">
                  <a:extLst>
                    <a:ext uri="{9D8B030D-6E8A-4147-A177-3AD203B41FA5}">
                      <a16:colId xmlns:a16="http://schemas.microsoft.com/office/drawing/2014/main" val="1248249719"/>
                    </a:ext>
                  </a:extLst>
                </a:gridCol>
                <a:gridCol w="993041">
                  <a:extLst>
                    <a:ext uri="{9D8B030D-6E8A-4147-A177-3AD203B41FA5}">
                      <a16:colId xmlns:a16="http://schemas.microsoft.com/office/drawing/2014/main" val="3221173229"/>
                    </a:ext>
                  </a:extLst>
                </a:gridCol>
              </a:tblGrid>
              <a:tr h="343563">
                <a:tc>
                  <a:txBody>
                    <a:bodyPr/>
                    <a:lstStyle/>
                    <a:p>
                      <a:pPr algn="ctr" rtl="0" fontAlgn="auto">
                        <a:lnSpc>
                          <a:spcPct val="100000"/>
                        </a:lnSpc>
                      </a:pPr>
                      <a:endParaRPr lang="es-mx" sz="1400" b="1" i="0" dirty="0">
                        <a:solidFill>
                          <a:schemeClr val="tx1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1 unidad</a:t>
                      </a:r>
                      <a:endParaRPr lang="es-mx" sz="1400" b="1" i="0" dirty="0">
                        <a:solidFill>
                          <a:schemeClr val="tx1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2 unidades (precio por unidad)</a:t>
                      </a:r>
                      <a:endParaRPr lang="es-mx" sz="1400" b="1" i="0" dirty="0">
                        <a:solidFill>
                          <a:schemeClr val="tx1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3 unidades (precio por unidad)</a:t>
                      </a:r>
                      <a:endParaRPr lang="es-mx" sz="1400" b="1" i="0" dirty="0">
                        <a:solidFill>
                          <a:schemeClr val="tx1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105920"/>
                  </a:ext>
                </a:extLst>
              </a:tr>
              <a:tr h="607059">
                <a:tc>
                  <a:txBody>
                    <a:bodyPr/>
                    <a:lstStyle/>
                    <a:p>
                      <a:pPr algn="ctr" rtl="0" fontAlgn="auto">
                        <a:lnSpc>
                          <a:spcPct val="100000"/>
                        </a:lnSpc>
                      </a:pP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 USD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 dirty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VALOR CONTABLE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Beneficio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minorista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 USD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 dirty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VALOR CONTABLE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 dirty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Beneficio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 dirty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minorista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 USD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VALOR CONTABLE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Beneficio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minorista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684645"/>
                  </a:ext>
                </a:extLst>
              </a:tr>
              <a:tr h="870555"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BRAND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PARTNER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PRECIO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$69.95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35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-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$59.95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27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-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$49.95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20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-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136410"/>
                  </a:ext>
                </a:extLst>
              </a:tr>
              <a:tr h="870555"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CLIENTE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PREFERENTE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PRECIO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$69.95</a:t>
                      </a:r>
                      <a:endParaRPr lang="es-mx" sz="1400" b="0" i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27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$59.95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19</a:t>
                      </a:r>
                      <a:endParaRPr lang="es-mx" sz="1400" b="0" i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$49.95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13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4F9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053882"/>
                  </a:ext>
                </a:extLst>
              </a:tr>
              <a:tr h="870555"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CLIENTE 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MINORISTA</a:t>
                      </a:r>
                    </a:p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1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PRECIO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$79.95</a:t>
                      </a:r>
                      <a:endParaRPr lang="es-mx" sz="1400" b="0" i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35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$10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095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$74.95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27</a:t>
                      </a:r>
                      <a:endParaRPr lang="es-mx" sz="1400" b="0" i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$15</a:t>
                      </a:r>
                      <a:endParaRPr lang="es-mx" sz="1400" b="0" i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$69.95</a:t>
                      </a:r>
                      <a:endParaRPr lang="es-mx" sz="1400" b="0" i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64F9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20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64F9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s-mx" sz="1400" b="0" i="0" u="none" baseline="0" dirty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bin" pitchFamily="2" charset="77"/>
                          <a:cs typeface="Cabin" pitchFamily="2" charset="77"/>
                        </a:rPr>
                        <a:t>$20</a:t>
                      </a:r>
                      <a:endParaRPr lang="es-mx" sz="1400" b="0" i="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cs typeface="Asterisk Sans Pro Reg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64F9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665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117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66893-53C2-8151-7DA1-0D425BAFE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a persona con capucha y gafas de sol&#10;&#10;Descripción generada automáticamente">
            <a:extLst>
              <a:ext uri="{FF2B5EF4-FFF2-40B4-BE49-F238E27FC236}">
                <a16:creationId xmlns:a16="http://schemas.microsoft.com/office/drawing/2014/main" id="{B322192E-D29E-6A90-F6F1-ACBB04BA4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F7F0CA-A520-0774-4788-01AD63695055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000000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C8536-49F3-9E6E-BAC6-4550E70B3DD0}"/>
              </a:ext>
            </a:extLst>
          </p:cNvPr>
          <p:cNvSpPr txBox="1"/>
          <p:nvPr/>
        </p:nvSpPr>
        <p:spPr>
          <a:xfrm>
            <a:off x="798624" y="929670"/>
            <a:ext cx="6327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s-mx" sz="2800" b="1" i="0" u="none" strike="noStrike" spc="300" baseline="0">
                <a:solidFill>
                  <a:schemeClr val="bg1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RESULTADOS REALES,</a:t>
            </a:r>
          </a:p>
          <a:p>
            <a:pPr algn="l" rtl="0"/>
            <a:r>
              <a:rPr lang="es-mx" sz="2800" b="1" i="0" u="none" strike="noStrike" spc="300" baseline="0">
                <a:solidFill>
                  <a:schemeClr val="bg1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HISTORIAS REALES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3A5A4-8A9C-1CA5-274B-6B9CCCFC27CB}"/>
              </a:ext>
            </a:extLst>
          </p:cNvPr>
          <p:cNvSpPr txBox="1"/>
          <p:nvPr/>
        </p:nvSpPr>
        <p:spPr>
          <a:xfrm>
            <a:off x="798622" y="1883777"/>
            <a:ext cx="423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s-mx" sz="1600" b="1" i="0" u="none" strike="noStrike" baseline="0" dirty="0">
                <a:solidFill>
                  <a:schemeClr val="bg1"/>
                </a:solidFill>
                <a:effectLst/>
                <a:latin typeface="Cabin SemiBold" pitchFamily="2" charset="77"/>
                <a:cs typeface="Asterisk Sans Pro Reg" panose="02000000000000000000" pitchFamily="2" charset="0"/>
              </a:rPr>
              <a:t>¡Escuche la experiencia de quienes han probado nuestros productos! </a:t>
            </a:r>
          </a:p>
        </p:txBody>
      </p:sp>
    </p:spTree>
    <p:extLst>
      <p:ext uri="{BB962C8B-B14F-4D97-AF65-F5344CB8AC3E}">
        <p14:creationId xmlns:p14="http://schemas.microsoft.com/office/powerpoint/2010/main" val="4069658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A7735-39F8-0DDA-DA8E-DF9DFBA7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mer plano de una montaña&#10;&#10;Descripción generada automáticamente">
            <a:extLst>
              <a:ext uri="{FF2B5EF4-FFF2-40B4-BE49-F238E27FC236}">
                <a16:creationId xmlns:a16="http://schemas.microsoft.com/office/drawing/2014/main" id="{2A60F40A-A491-B1B3-13E5-AAA3AB250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E416C8-ADA4-5F42-E517-D7F1CBCE34B0}"/>
              </a:ext>
            </a:extLst>
          </p:cNvPr>
          <p:cNvSpPr/>
          <p:nvPr/>
        </p:nvSpPr>
        <p:spPr>
          <a:xfrm>
            <a:off x="0" y="8643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526C7-DB07-A4A2-E70E-296858093875}"/>
              </a:ext>
            </a:extLst>
          </p:cNvPr>
          <p:cNvSpPr txBox="1"/>
          <p:nvPr/>
        </p:nvSpPr>
        <p:spPr>
          <a:xfrm>
            <a:off x="774584" y="2142174"/>
            <a:ext cx="5407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600" b="1" i="0" u="none" baseline="0">
                <a:solidFill>
                  <a:schemeClr val="bg1"/>
                </a:solidFill>
                <a:effectLst/>
                <a:latin typeface="Cabin SemiBold" pitchFamily="2" charset="77"/>
                <a:cs typeface="Asterisk Sans Pro Reg" panose="02000000000000000000" pitchFamily="2" charset="0"/>
              </a:rPr>
              <a:t>“Estoy muy emocionado con Cellergize. ¡Es increíble saber que contribuye al rendimiento de los parches!”.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4E80F-AFEB-504B-BCEB-CEF7A365E3D9}"/>
              </a:ext>
            </a:extLst>
          </p:cNvPr>
          <p:cNvSpPr txBox="1"/>
          <p:nvPr/>
        </p:nvSpPr>
        <p:spPr>
          <a:xfrm>
            <a:off x="774584" y="4182449"/>
            <a:ext cx="540791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“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Este producto es 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absolutamente 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extraordinario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! 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Ya 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quiero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 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que 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lo lancen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. 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Con Cellergize, 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siento como si LifeWave X39 y los otros parches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 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funcionaran 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incluso mejor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 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juntos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. Me 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encanta </a:t>
            </a:r>
            <a:r>
              <a:rPr lang="es-mx" sz="1600" b="1" i="0" u="none" baseline="0" dirty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este producto</a:t>
            </a:r>
            <a:r>
              <a:rPr lang="es-mx" sz="1600" b="1" i="0" u="none" baseline="0" dirty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!”</a:t>
            </a:r>
            <a:endParaRPr lang="es-mx" sz="1600" b="1" dirty="0">
              <a:solidFill>
                <a:schemeClr val="bg1"/>
              </a:solidFill>
              <a:latin typeface="Cabin SemiBold" pitchFamily="2" charset="77"/>
              <a:cs typeface="Asterisk Sans Pro Reg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533B1-2DCA-D677-314D-2C1592AD3F0A}"/>
              </a:ext>
            </a:extLst>
          </p:cNvPr>
          <p:cNvSpPr txBox="1"/>
          <p:nvPr/>
        </p:nvSpPr>
        <p:spPr>
          <a:xfrm>
            <a:off x="774584" y="3119447"/>
            <a:ext cx="547497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es-mx" sz="1600" b="1" i="0" u="none" baseline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“Adoro </a:t>
            </a:r>
            <a:r>
              <a:rPr lang="es-mx" sz="1600" b="1" i="0" u="none" baseline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el </a:t>
            </a:r>
            <a:r>
              <a:rPr lang="es-mx" sz="1600" b="1" i="0" u="none" baseline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sabor, y además me da el impulso perfecto de </a:t>
            </a:r>
            <a:r>
              <a:rPr lang="es-mx" sz="1600" b="1" i="0" u="none" baseline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energía y concentración </a:t>
            </a:r>
            <a:r>
              <a:rPr lang="es-mx" sz="1600" b="1" i="0" u="none" baseline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para afrontar </a:t>
            </a:r>
            <a:r>
              <a:rPr lang="es-mx" sz="1600" b="1" i="0" u="none" baseline="0">
                <a:solidFill>
                  <a:schemeClr val="bg1"/>
                </a:solidFill>
                <a:effectLst/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el día</a:t>
            </a:r>
            <a:r>
              <a:rPr lang="es-mx" sz="1600" b="1" i="0" u="none" baseline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!”</a:t>
            </a:r>
            <a:endParaRPr lang="es-mx" sz="1600" b="1" dirty="0">
              <a:solidFill>
                <a:schemeClr val="bg1"/>
              </a:solidFill>
              <a:latin typeface="Cabin SemiBold" pitchFamily="2" charset="77"/>
              <a:cs typeface="Asterisk Sans Pro Reg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AA23CA-6109-C4DF-043D-C7689C7E1C6C}"/>
              </a:ext>
            </a:extLst>
          </p:cNvPr>
          <p:cNvSpPr txBox="1"/>
          <p:nvPr/>
        </p:nvSpPr>
        <p:spPr>
          <a:xfrm>
            <a:off x="6870584" y="4673852"/>
            <a:ext cx="4293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600" b="1" i="0" u="none" baseline="0">
                <a:solidFill>
                  <a:schemeClr val="bg1"/>
                </a:solidFill>
                <a:effectLst/>
                <a:latin typeface="Cabin SemiBold" pitchFamily="2" charset="77"/>
                <a:cs typeface="Asterisk Sans Pro Reg" panose="02000000000000000000" pitchFamily="2" charset="0"/>
              </a:rPr>
              <a:t>“Cellergize Morning </a:t>
            </a:r>
            <a:r>
              <a:rPr lang="es-mx" sz="1600" b="1" i="0" u="none" baseline="0">
                <a:solidFill>
                  <a:schemeClr val="bg1"/>
                </a:solidFill>
                <a:latin typeface="Cabin SemiBold" pitchFamily="2" charset="77"/>
                <a:cs typeface="Asterisk Sans Pro Reg" panose="02000000000000000000" pitchFamily="2" charset="0"/>
              </a:rPr>
              <a:t>es </a:t>
            </a:r>
            <a:r>
              <a:rPr lang="es-mx" sz="1600" b="1" i="0" u="none" baseline="0">
                <a:solidFill>
                  <a:schemeClr val="bg1"/>
                </a:solidFill>
                <a:effectLst/>
                <a:latin typeface="Cabin SemiBold" pitchFamily="2" charset="77"/>
                <a:cs typeface="Asterisk Sans Pro Reg" panose="02000000000000000000" pitchFamily="2" charset="0"/>
              </a:rPr>
              <a:t>estupendo. Sabe muy bien. Me lo tomo por las mañanas y me levanta”.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CF66B-9B97-558C-360B-77B8A39F6361}"/>
              </a:ext>
            </a:extLst>
          </p:cNvPr>
          <p:cNvSpPr txBox="1"/>
          <p:nvPr/>
        </p:nvSpPr>
        <p:spPr>
          <a:xfrm>
            <a:off x="6878203" y="3411835"/>
            <a:ext cx="429311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es-mx" sz="1600" b="1" i="0" u="none" baseline="0">
                <a:solidFill>
                  <a:schemeClr val="bg1"/>
                </a:solidFill>
                <a:latin typeface="Cabin SemiBold" pitchFamily="2" charset="77"/>
                <a:ea typeface="+mn-lt"/>
                <a:cs typeface="Asterisk Sans Pro Reg" panose="02000000000000000000" pitchFamily="2" charset="0"/>
              </a:rPr>
              <a:t>“¡Estoy muy contento de tener estos productos disponibles para complementar los parches y lograr un mayor bienestar general!”</a:t>
            </a:r>
            <a:endParaRPr lang="es-mx" sz="1600" b="1" dirty="0">
              <a:solidFill>
                <a:schemeClr val="bg1"/>
              </a:solidFill>
              <a:latin typeface="Cabin SemiBold" pitchFamily="2" charset="77"/>
              <a:cs typeface="Asterisk Sans Pro Reg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5EACB-8C63-3855-F38D-AFCB619199F1}"/>
              </a:ext>
            </a:extLst>
          </p:cNvPr>
          <p:cNvSpPr txBox="1"/>
          <p:nvPr/>
        </p:nvSpPr>
        <p:spPr>
          <a:xfrm>
            <a:off x="6878204" y="2142174"/>
            <a:ext cx="42618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600" b="1" i="0" u="none" baseline="0">
                <a:solidFill>
                  <a:schemeClr val="bg1"/>
                </a:solidFill>
                <a:effectLst/>
                <a:latin typeface="Cabin SemiBold" pitchFamily="2" charset="77"/>
                <a:cs typeface="Asterisk Sans Pro Reg" panose="02000000000000000000" pitchFamily="2" charset="0"/>
              </a:rPr>
              <a:t>“Probé Cellergize Morning y noté un tremendo flujo de energía de la cabeza a los pies. Además, ¡sabe muy bien! No puedo esperar a que llegue el siguiente pedido”.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BE3E5-E930-4D4C-9A7C-340C2FBEDD3D}"/>
              </a:ext>
            </a:extLst>
          </p:cNvPr>
          <p:cNvSpPr txBox="1"/>
          <p:nvPr/>
        </p:nvSpPr>
        <p:spPr>
          <a:xfrm>
            <a:off x="897635" y="851012"/>
            <a:ext cx="10396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mx" sz="2800" b="1" i="0" u="none" strike="noStrike" spc="300" baseline="0">
                <a:solidFill>
                  <a:schemeClr val="bg1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ALGUNOS TESTIMONIOS DE MARCAS COLABORADORAS</a:t>
            </a:r>
          </a:p>
        </p:txBody>
      </p:sp>
    </p:spTree>
    <p:extLst>
      <p:ext uri="{BB962C8B-B14F-4D97-AF65-F5344CB8AC3E}">
        <p14:creationId xmlns:p14="http://schemas.microsoft.com/office/powerpoint/2010/main" val="937318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 texto blanco en un fondo negro&#10;&#10;Descripción generada automáticamente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59" y="4438027"/>
            <a:ext cx="1505651" cy="46427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3376873"/>
            <a:ext cx="1788157" cy="548369"/>
            <a:chOff x="5201920" y="4795183"/>
            <a:chExt cx="1788157" cy="548369"/>
          </a:xfrm>
        </p:grpSpPr>
        <p:pic>
          <p:nvPicPr>
            <p:cNvPr id="16" name="Picture 15" descr="Una letra azul en un círculo blanco&#10;&#10;Descripción generada automáticamente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Un logo azul y blanco&#10;&#10;Descripción generada automáticamente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Un círculo blanco con texto azu&#10;&#10;Descripción generada automáticamente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293276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ct val="20000"/>
              </a:spcBef>
              <a:defRPr/>
            </a:pPr>
            <a:r>
              <a:rPr lang="es-mx" sz="1400" b="1" i="0" u="none" baseline="0">
                <a:solidFill>
                  <a:schemeClr val="bg1"/>
                </a:solidFill>
                <a:latin typeface="Cabin" pitchFamily="2" charset="77"/>
                <a:ea typeface="Cabin" pitchFamily="2" charset="77"/>
                <a:cs typeface="Cabin" pitchFamily="2" charset="77"/>
              </a:rPr>
              <a:t>SÍGANOS</a:t>
            </a:r>
            <a:endParaRPr lang="es-mx" sz="1400" b="1" dirty="0">
              <a:solidFill>
                <a:schemeClr val="bg1"/>
              </a:solidFill>
              <a:latin typeface="Cabin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6709B-3A16-63B2-2091-09F607A9C75E}"/>
              </a:ext>
            </a:extLst>
          </p:cNvPr>
          <p:cNvSpPr txBox="1"/>
          <p:nvPr/>
        </p:nvSpPr>
        <p:spPr>
          <a:xfrm>
            <a:off x="1705535" y="945586"/>
            <a:ext cx="8780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mx" sz="4800" b="1" i="0" u="none" strike="noStrike" spc="600" baseline="0">
                <a:solidFill>
                  <a:schemeClr val="bg1"/>
                </a:solidFill>
                <a:effectLst/>
                <a:latin typeface="Cabin" pitchFamily="2" charset="77"/>
                <a:cs typeface="Asterisk Sans Pro Reg" panose="02000000000000000000" pitchFamily="2" charset="0"/>
              </a:rPr>
              <a:t>LIFEWAVE NUTRITION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5337DD-FD04-8839-74FB-5268755EB4B8}"/>
              </a:ext>
            </a:extLst>
          </p:cNvPr>
          <p:cNvSpPr txBox="1"/>
          <p:nvPr/>
        </p:nvSpPr>
        <p:spPr>
          <a:xfrm>
            <a:off x="1705535" y="1776583"/>
            <a:ext cx="8780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mx" sz="4800" b="1" i="0" u="none" strike="noStrike" spc="600" baseline="0">
                <a:solidFill>
                  <a:schemeClr val="bg1"/>
                </a:solidFill>
                <a:effectLst/>
                <a:latin typeface="Cabin" pitchFamily="2" charset="77"/>
                <a:cs typeface="Asterisk Sans Pro Reg" panose="02000000000000000000" pitchFamily="2" charset="0"/>
              </a:rPr>
              <a:t>CELLERGIZE MORNING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FFB66-25B3-ED44-A2F6-86B2A4FA5DDC}"/>
              </a:ext>
            </a:extLst>
          </p:cNvPr>
          <p:cNvSpPr txBox="1"/>
          <p:nvPr/>
        </p:nvSpPr>
        <p:spPr>
          <a:xfrm>
            <a:off x="774584" y="5081418"/>
            <a:ext cx="105782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s-mx" sz="1400" b="1" i="0" u="none" spc="300" baseline="0" dirty="0">
                <a:solidFill>
                  <a:schemeClr val="bg2"/>
                </a:solidFill>
                <a:latin typeface="Cabin" pitchFamily="2" charset="77"/>
                <a:cs typeface="Segoe UI"/>
              </a:rPr>
              <a:t>EXENCIÓN DE RESPONSABILIDAD</a:t>
            </a:r>
            <a:r>
              <a:rPr lang="es-mx" sz="1400" b="1" i="0" u="none" baseline="0" dirty="0">
                <a:solidFill>
                  <a:schemeClr val="bg2"/>
                </a:solidFill>
                <a:latin typeface="Cabin" pitchFamily="2" charset="77"/>
                <a:cs typeface="Segoe UI"/>
              </a:rPr>
              <a:t> ​</a:t>
            </a:r>
          </a:p>
          <a:p>
            <a:pPr algn="l" rtl="0"/>
            <a:r>
              <a:rPr lang="es-mx" sz="1050" b="0" i="0" u="none" baseline="0" dirty="0">
                <a:solidFill>
                  <a:schemeClr val="bg2"/>
                </a:solidFill>
                <a:latin typeface="Cabin" pitchFamily="2" charset="77"/>
                <a:cs typeface="Segoe UI"/>
              </a:rPr>
              <a:t>Los productos LifeWave favorecen el bienestar general y están destinados únicamente a mantener o fomentar un estado general de salud o una actividad saludable. El contenido proporcionado por LifeWave se presenta en formato resumido, es de naturaleza general y se proporciona únicamente con fines informativos. Siempre consulte con su médico u otro proveedor de atención médica calificado antes de comenzar un régimen médico, dieta o programa de ejercicios. No pase por alto ningún consejo médico que haya recibido ni se demore en pedirlo. LifeWave se reserva el derecho a modificar los precios o la selección de productos.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D7E2F-BE84-5D32-FECA-FFEAB6525A82}"/>
              </a:ext>
            </a:extLst>
          </p:cNvPr>
          <p:cNvSpPr txBox="1"/>
          <p:nvPr/>
        </p:nvSpPr>
        <p:spPr>
          <a:xfrm>
            <a:off x="9848193" y="6505903"/>
            <a:ext cx="1954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bin" pitchFamily="2" charset="77"/>
              </a:rPr>
              <a:t>PROD-SP DECK R03</a:t>
            </a: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98A99-1CC0-BB52-756C-D3D0D493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mx" b="1" i="0" u="none" baseline="0" dirty="0">
                <a:solidFill>
                  <a:schemeClr val="bg2"/>
                </a:solidFill>
              </a:rPr>
              <a:t>En LifeWave, creemos en el poder transformador de la </a:t>
            </a:r>
            <a:r>
              <a:rPr lang="en-US" b="0" dirty="0" err="1">
                <a:solidFill>
                  <a:schemeClr val="bg1"/>
                </a:solidFill>
              </a:rPr>
              <a:t>harmonia</a:t>
            </a:r>
            <a:r>
              <a:rPr lang="es-mx" b="1" i="0" u="none" baseline="0" dirty="0">
                <a:solidFill>
                  <a:schemeClr val="bg2"/>
                </a:solidFill>
              </a:rPr>
              <a:t>. Nuestra misión es sencilla: mejorar su salud y vitalidad de la mejor manera posible.​</a:t>
            </a:r>
          </a:p>
          <a:p>
            <a:endParaRPr lang="es-mx" dirty="0">
              <a:solidFill>
                <a:schemeClr val="bg2"/>
              </a:solidFill>
            </a:endParaRPr>
          </a:p>
          <a:p>
            <a:pPr algn="l" rtl="0"/>
            <a:r>
              <a:rPr lang="es-mx" b="1" i="0" u="none" baseline="0" dirty="0">
                <a:solidFill>
                  <a:schemeClr val="bg2"/>
                </a:solidFill>
              </a:rPr>
              <a:t>Esta visión es la base de nuestro innovador enfoque del bienestar, en el que la tecnología de punta se une a la ciencia de la nutrición. ​</a:t>
            </a:r>
          </a:p>
          <a:p>
            <a:endParaRPr lang="es-mx" dirty="0">
              <a:solidFill>
                <a:schemeClr val="bg2"/>
              </a:solidFill>
            </a:endParaRPr>
          </a:p>
          <a:p>
            <a:pPr algn="l" rtl="0"/>
            <a:r>
              <a:rPr lang="es-mx" b="1" i="0" u="none" baseline="0" dirty="0">
                <a:solidFill>
                  <a:schemeClr val="bg2"/>
                </a:solidFill>
              </a:rPr>
              <a:t>Por todo ello, presentamos LifeWave Cellergize Morning, un suplemento científicamente elaborado, diseñado para complementar nuestros innovadores parches LifeWave y para ofrecer, en suma, una solución holística para su bienestar.*​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44DD7-D932-07AE-6BE3-9DDE5220202A}"/>
              </a:ext>
            </a:extLst>
          </p:cNvPr>
          <p:cNvSpPr txBox="1"/>
          <p:nvPr/>
        </p:nvSpPr>
        <p:spPr>
          <a:xfrm>
            <a:off x="698500" y="5520580"/>
            <a:ext cx="3727909" cy="6254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s-mx" sz="800" b="0" i="0" u="none" baseline="0" dirty="0">
                <a:latin typeface="Cabin" pitchFamily="2" charset="77"/>
                <a:cs typeface="Segoe UI"/>
              </a:rPr>
              <a:t>* Estas declaraciones no han sido evaluadas por la Administración de Alimentos y Medicamentos de EE. UU. Estos productos no están diseñados para diagnosticar, tratar, curar ni prevenir ninguna enfermedad.</a:t>
            </a:r>
          </a:p>
        </p:txBody>
      </p:sp>
    </p:spTree>
    <p:extLst>
      <p:ext uri="{BB962C8B-B14F-4D97-AF65-F5344CB8AC3E}">
        <p14:creationId xmlns:p14="http://schemas.microsoft.com/office/powerpoint/2010/main" val="2213070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98BCC4-AEDC-122C-E2B2-0FAD4992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511" y="279400"/>
            <a:ext cx="3298599" cy="1358900"/>
          </a:xfrm>
        </p:spPr>
        <p:txBody>
          <a:bodyPr>
            <a:normAutofit fontScale="90000"/>
          </a:bodyPr>
          <a:lstStyle/>
          <a:p>
            <a:pPr algn="l" rtl="0"/>
            <a:r>
              <a:rPr lang="es-mx" b="1" i="0" u="none" baseline="0" dirty="0">
                <a:solidFill>
                  <a:srgbClr val="164F90"/>
                </a:solidFill>
              </a:rPr>
              <a:t>LA POTENCIA DEL BIENESTAR EN CADA RACIÓN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3094F6-BC21-18D9-F5DF-A61F7EE4C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>
                <a:latin typeface="Cabin" pitchFamily="2" charset="77"/>
                <a:ea typeface="Cabin" pitchFamily="2" charset="77"/>
                <a:cs typeface="Cabin" pitchFamily="2" charset="77"/>
              </a:rPr>
              <a:t>5 minerales esenciales: Cobre, selenio, cinc, potasio, magnesio​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>
                <a:latin typeface="Cabin" pitchFamily="2" charset="77"/>
                <a:ea typeface="Cabin" pitchFamily="2" charset="77"/>
                <a:cs typeface="Cabin" pitchFamily="2" charset="77"/>
              </a:rPr>
              <a:t>4 aminoácidos: Glicina, L-lisina, beta-alanina, citrulina​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>
                <a:latin typeface="Cabin" pitchFamily="2" charset="77"/>
                <a:ea typeface="Cabin" pitchFamily="2" charset="77"/>
                <a:cs typeface="Cabin" pitchFamily="2" charset="77"/>
              </a:rPr>
              <a:t>2 electrolitos importantes: Potasio, magnesio​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>
                <a:latin typeface="Cabin" pitchFamily="2" charset="77"/>
                <a:ea typeface="Cabin" pitchFamily="2" charset="77"/>
                <a:cs typeface="Cabin" pitchFamily="2" charset="77"/>
              </a:rPr>
              <a:t>1 vitamina esencial: Vitamina C​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>
                <a:latin typeface="Cabin" pitchFamily="2" charset="77"/>
                <a:ea typeface="Cabin" pitchFamily="2" charset="77"/>
                <a:cs typeface="Cabin" pitchFamily="2" charset="77"/>
              </a:rPr>
              <a:t>1 extracto de planta: CyanthOx™ — Extracto de espino amarillo​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>
                <a:latin typeface="Cabin" pitchFamily="2" charset="77"/>
                <a:ea typeface="Cabin" pitchFamily="2" charset="77"/>
                <a:cs typeface="Cabin" pitchFamily="2" charset="77"/>
              </a:rPr>
              <a:t>2 con base en la ciencia de los aminoácidos: NAC (N-acetilcisteína) y creatina​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s-mx" b="0" dirty="0">
              <a:latin typeface="Cabin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846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B0C54-EBFA-A51C-7829-09E552EF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119688"/>
            <a:ext cx="5270785" cy="1358900"/>
          </a:xfrm>
        </p:spPr>
        <p:txBody>
          <a:bodyPr>
            <a:normAutofit fontScale="90000"/>
          </a:bodyPr>
          <a:lstStyle/>
          <a:p>
            <a:pPr algn="l" rtl="0"/>
            <a:r>
              <a:rPr lang="es-mx" b="1" i="0" u="none" baseline="0" dirty="0">
                <a:solidFill>
                  <a:srgbClr val="164F90"/>
                </a:solidFill>
              </a:rPr>
              <a:t>CELLERGIZE MORNING:</a:t>
            </a:r>
            <a:br>
              <a:rPr lang="es-mx" dirty="0">
                <a:solidFill>
                  <a:srgbClr val="164F90"/>
                </a:solidFill>
              </a:rPr>
            </a:br>
            <a:r>
              <a:rPr lang="es-mx" b="1" i="0" u="none" baseline="0" dirty="0">
                <a:solidFill>
                  <a:srgbClr val="164F90"/>
                </a:solidFill>
              </a:rPr>
              <a:t>COMIENCE SU DÍA CON FUERZA Y LLENO DE ENERGÍA​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B9EAB1-9B2D-F6B3-7F14-64720C9FD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499" y="1572077"/>
            <a:ext cx="7392555" cy="3984037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Toma las riendas del día que tiene por delante. Presentamos Cellergize Morning, un producto pensado para que sea la base de su bienestar diario. Mezcla energizante de vitaminas, minerales y aminoácidos esenciales, Cellergize Morning revitalizará su cuerpo, activará la ambición y traerá más y mejores resultados. Con una dinámica mezcla de ingredientes, es el estímulo que necesita para sentirse fresco, motivado y listo para asumir y superar cualquier desafío. Este refrescante suplemento de bienestar matutino, que tiene sabor a limón y a jengibre, incluye extracto de espino amarillo, lo que favorece la actividad saludable de las células madre.* Obtenga grandes resultados con los beneficios complementarios de la poderosa tecnología de parches de LifeWave.​</a:t>
            </a:r>
          </a:p>
          <a:p>
            <a:endParaRPr lang="es-mx" b="0" dirty="0">
              <a:latin typeface="Cabin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Favorece la actividad saludable de las células madre con el poder del extracto de espino amarillo*​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Proporciona nutrientes que favorecen la salud y el bienestar general*​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Diseñado con una mezcla de ingredientes principales para revitalizar su bienestar*​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Utiliza ingredientes que favorecen la salud y la vitalidad de las células humanas*​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Complementa la línea de parches no transdérmicos de LifeWave*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s-mx" b="0" dirty="0">
              <a:latin typeface="Cabin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s-mx" b="0" dirty="0">
              <a:latin typeface="Cabin" pitchFamily="2" charset="77"/>
            </a:endParaRPr>
          </a:p>
          <a:p>
            <a:endParaRPr lang="es-mx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09CD4-46DF-C7A7-4F3D-0C893BB69E0E}"/>
              </a:ext>
            </a:extLst>
          </p:cNvPr>
          <p:cNvSpPr txBox="1"/>
          <p:nvPr/>
        </p:nvSpPr>
        <p:spPr>
          <a:xfrm>
            <a:off x="9397069" y="4699445"/>
            <a:ext cx="193218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300" b="0" i="0" u="none" baseline="0" dirty="0">
                <a:solidFill>
                  <a:srgbClr val="0D5091"/>
                </a:solidFill>
                <a:latin typeface="Cabin Medium" pitchFamily="2" charset="77"/>
                <a:cs typeface="Segoe UI"/>
              </a:rPr>
              <a:t>Sin edulcorantes,</a:t>
            </a:r>
          </a:p>
          <a:p>
            <a:pPr algn="l" rtl="0"/>
            <a:r>
              <a:rPr lang="es-MX" sz="1300" b="0" i="0" u="none" baseline="0" dirty="0">
                <a:solidFill>
                  <a:srgbClr val="0D5091"/>
                </a:solidFill>
                <a:latin typeface="Cabin Medium" pitchFamily="2" charset="77"/>
                <a:cs typeface="Segoe UI"/>
              </a:rPr>
              <a:t>saborizantes</a:t>
            </a:r>
            <a:r>
              <a:rPr lang="es-mx" sz="1300" b="0" i="0" u="none" baseline="0" dirty="0">
                <a:solidFill>
                  <a:srgbClr val="0D5091"/>
                </a:solidFill>
                <a:latin typeface="Cabin Medium" pitchFamily="2" charset="77"/>
                <a:cs typeface="Segoe UI"/>
              </a:rPr>
              <a:t> ni colorantes artificiales 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65773-529A-6757-9E62-3B8E5492091B}"/>
              </a:ext>
            </a:extLst>
          </p:cNvPr>
          <p:cNvSpPr txBox="1"/>
          <p:nvPr/>
        </p:nvSpPr>
        <p:spPr>
          <a:xfrm>
            <a:off x="9397069" y="4048192"/>
            <a:ext cx="17049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300" b="0" i="0" u="none" baseline="0">
                <a:solidFill>
                  <a:srgbClr val="0D5091"/>
                </a:solidFill>
                <a:latin typeface="Cabin Medium" pitchFamily="2" charset="77"/>
                <a:cs typeface="Segoe UI"/>
              </a:rPr>
              <a:t>Sin transgénicos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829CE-5A68-C0BA-0C42-892374FB8570}"/>
              </a:ext>
            </a:extLst>
          </p:cNvPr>
          <p:cNvSpPr txBox="1"/>
          <p:nvPr/>
        </p:nvSpPr>
        <p:spPr>
          <a:xfrm>
            <a:off x="9479736" y="5550754"/>
            <a:ext cx="17049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mx" sz="1300" b="0" i="0" u="none" baseline="0">
                <a:solidFill>
                  <a:srgbClr val="0D5091"/>
                </a:solidFill>
                <a:latin typeface="Cabin Medium" pitchFamily="2" charset="77"/>
                <a:cs typeface="Segoe UI"/>
              </a:rPr>
              <a:t>Sin gluten</a:t>
            </a:r>
          </a:p>
        </p:txBody>
      </p:sp>
      <p:pic>
        <p:nvPicPr>
          <p:cNvPr id="10" name="Picture 9" descr="Un círculo azul y negro con una espiga de trigo&#10;&#10;Descripción generada automáticamente">
            <a:extLst>
              <a:ext uri="{FF2B5EF4-FFF2-40B4-BE49-F238E27FC236}">
                <a16:creationId xmlns:a16="http://schemas.microsoft.com/office/drawing/2014/main" id="{4A40E843-7850-E18C-F2EE-BB6A9D96C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497" y="5384808"/>
            <a:ext cx="624281" cy="624281"/>
          </a:xfrm>
          <a:prstGeom prst="rect">
            <a:avLst/>
          </a:prstGeom>
        </p:spPr>
      </p:pic>
      <p:pic>
        <p:nvPicPr>
          <p:cNvPr id="11" name="Picture 10" descr="Un círculo azul con un vaso de precipitados con fondo negro&#10;&#10;Descripción generada automáticamente">
            <a:extLst>
              <a:ext uri="{FF2B5EF4-FFF2-40B4-BE49-F238E27FC236}">
                <a16:creationId xmlns:a16="http://schemas.microsoft.com/office/drawing/2014/main" id="{785668D7-387E-A4BB-4558-C619AEB7B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497" y="4633527"/>
            <a:ext cx="625656" cy="624281"/>
          </a:xfrm>
          <a:prstGeom prst="rect">
            <a:avLst/>
          </a:prstGeom>
        </p:spPr>
      </p:pic>
      <p:pic>
        <p:nvPicPr>
          <p:cNvPr id="12" name="Picture 11" descr="Un círculo azul con fondo negro&#10;&#10;Descripción generada automáticamente">
            <a:extLst>
              <a:ext uri="{FF2B5EF4-FFF2-40B4-BE49-F238E27FC236}">
                <a16:creationId xmlns:a16="http://schemas.microsoft.com/office/drawing/2014/main" id="{69DAD8BF-C8A9-A6A5-4606-C9075DE47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497" y="3882246"/>
            <a:ext cx="624281" cy="624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7CFD92-C42A-84AB-CDC6-1D09A48DC87B}"/>
              </a:ext>
            </a:extLst>
          </p:cNvPr>
          <p:cNvSpPr txBox="1"/>
          <p:nvPr/>
        </p:nvSpPr>
        <p:spPr>
          <a:xfrm>
            <a:off x="698500" y="5550754"/>
            <a:ext cx="3834172" cy="625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s-mx" sz="800" b="0" i="0" u="none" baseline="0">
                <a:latin typeface="Cabin" pitchFamily="2" charset="77"/>
                <a:cs typeface="Segoe UI"/>
              </a:rPr>
              <a:t>* Estas declaraciones no han sido evaluadas por la Administración de Alimentos y Medicamentos de EE. UU. Estos productos no están diseñados para diagnosticar, tratar, curar ni prevenir ninguna enfermedad.</a:t>
            </a:r>
          </a:p>
        </p:txBody>
      </p:sp>
    </p:spTree>
    <p:extLst>
      <p:ext uri="{BB962C8B-B14F-4D97-AF65-F5344CB8AC3E}">
        <p14:creationId xmlns:p14="http://schemas.microsoft.com/office/powerpoint/2010/main" val="2097663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a persona haciendo flexiones&#10;&#10;El contenido generado por IA puede ser incorrecto.">
            <a:extLst>
              <a:ext uri="{FF2B5EF4-FFF2-40B4-BE49-F238E27FC236}">
                <a16:creationId xmlns:a16="http://schemas.microsoft.com/office/drawing/2014/main" id="{4D0F126A-D57C-5F0D-34F2-BF1B183BD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A2D409-875B-010F-DBA0-6FA13949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121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4086B-0F32-8979-0608-77D6D7E8DC13}"/>
              </a:ext>
            </a:extLst>
          </p:cNvPr>
          <p:cNvSpPr txBox="1"/>
          <p:nvPr/>
        </p:nvSpPr>
        <p:spPr>
          <a:xfrm>
            <a:off x="842682" y="3557528"/>
            <a:ext cx="5145163" cy="1237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175"/>
              </a:lnSpc>
            </a:pPr>
            <a:r>
              <a:rPr lang="es-mx" sz="1600" b="1" i="0" u="none" strike="noStrike" baseline="0" dirty="0">
                <a:solidFill>
                  <a:schemeClr val="bg1"/>
                </a:solidFill>
                <a:effectLst/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Preparado con una mezcla única, está cuidadosamente pensado como complemento de nuestros innovadores parches no transdérmicos. En suma: un enfoque holístico de la salud y la vitalidad.*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C94B2-DE2B-383D-DB78-433413F7DFBE}"/>
              </a:ext>
            </a:extLst>
          </p:cNvPr>
          <p:cNvSpPr txBox="1"/>
          <p:nvPr/>
        </p:nvSpPr>
        <p:spPr>
          <a:xfrm>
            <a:off x="842683" y="1579550"/>
            <a:ext cx="5656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s-mx" sz="2800" b="1" i="0" u="none" strike="noStrike" spc="300" baseline="0" dirty="0">
                <a:solidFill>
                  <a:schemeClr val="bg1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LOS INGREDIENTES CELLERGIZE TRABAJAN PARA REVITALIZAR EL BIENESTAR.*</a:t>
            </a:r>
            <a:endParaRPr lang="es-mx" sz="2800" b="1" spc="300" dirty="0">
              <a:solidFill>
                <a:schemeClr val="bg1"/>
              </a:solidFill>
              <a:effectLst/>
              <a:latin typeface="Cabin" pitchFamily="2" charset="77"/>
              <a:cs typeface="Asterisk Sans Pro SB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10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0E0B45-C2C3-CBE6-D2F5-4E4DF347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279400"/>
            <a:ext cx="4050481" cy="1352755"/>
          </a:xfrm>
        </p:spPr>
        <p:txBody>
          <a:bodyPr>
            <a:normAutofit fontScale="90000"/>
          </a:bodyPr>
          <a:lstStyle/>
          <a:p>
            <a:pPr algn="l" rtl="0"/>
            <a:r>
              <a:rPr lang="es-mx" b="1" i="0" u="none" baseline="0" dirty="0">
                <a:solidFill>
                  <a:srgbClr val="164F90"/>
                </a:solidFill>
              </a:rPr>
              <a:t>TOME LAS RIENDAS DEL DÍA QUE TIENE POR DELANTE​​</a:t>
            </a:r>
          </a:p>
        </p:txBody>
      </p:sp>
      <p:pic>
        <p:nvPicPr>
          <p:cNvPr id="3" name="Picture 2" descr="A close-up of a nutrition label&#10;&#10;AI-generated content may be incorrect.">
            <a:extLst>
              <a:ext uri="{FF2B5EF4-FFF2-40B4-BE49-F238E27FC236}">
                <a16:creationId xmlns:a16="http://schemas.microsoft.com/office/drawing/2014/main" id="{0BF4AD65-ED41-4D58-5B59-5A142B6F6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26" y="1779300"/>
            <a:ext cx="4880981" cy="39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7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EFC6E8E-B8D3-8367-8BE7-93B5EB0D2BDB}"/>
              </a:ext>
            </a:extLst>
          </p:cNvPr>
          <p:cNvSpPr/>
          <p:nvPr/>
        </p:nvSpPr>
        <p:spPr>
          <a:xfrm>
            <a:off x="1442433" y="668369"/>
            <a:ext cx="10021021" cy="43688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A88631-CB26-9D4B-E557-B602B68F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197" y="898197"/>
            <a:ext cx="8712305" cy="608286"/>
          </a:xfrm>
        </p:spPr>
        <p:txBody>
          <a:bodyPr>
            <a:normAutofit/>
          </a:bodyPr>
          <a:lstStyle/>
          <a:p>
            <a:pPr algn="l" rtl="0"/>
            <a:r>
              <a:rPr lang="es-mx" b="1" i="0" u="none" baseline="0">
                <a:solidFill>
                  <a:srgbClr val="164F90"/>
                </a:solidFill>
              </a:rPr>
              <a:t>UNA CUCHARADA, MUCHOS BENEFICIOS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F396F0-3BB6-962B-7416-9A35BCD38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44197" y="1633483"/>
            <a:ext cx="8712305" cy="3116937"/>
          </a:xfrm>
        </p:spPr>
        <p:txBody>
          <a:bodyPr>
            <a:norm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Favorece la salud y vitalidad de sus células madre* (CyanthOx)​​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Proporciona apoyo antioxidante* (CyanthOx, NAC, cobre, selenio, vitamina C)​​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Favorece la producción de glutatión* (NAC, glicina, selenio, vitamina C, magnesio)​​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Favorece la formación de GHK-Cu* (glicina, cobre)​​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Favorece la formación de AHK-Cu* (beta-alanina, cobre)​​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Favorece la función inmunitaria* (zinc, magnesio, NAC, vitamina C, cobre, selenio)​​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Favorece la salud celular* (potasio, CyanthOx, NAC, vitamina C, selenio, cobre, zinc)​​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Favorece la salud y el bienestar general* (magnesio, zinc, vitamina C, FiberSol)​​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-mx" b="0" i="0" u="none" baseline="0" dirty="0">
                <a:latin typeface="Cabin" pitchFamily="2" charset="77"/>
                <a:ea typeface="Cabin" pitchFamily="2" charset="77"/>
                <a:cs typeface="Cabin" pitchFamily="2" charset="77"/>
              </a:rPr>
              <a:t>Contiene fibras prebióticas* (FiberSol)​​​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07D75-DD37-3874-D648-B556D10822FB}"/>
              </a:ext>
            </a:extLst>
          </p:cNvPr>
          <p:cNvSpPr txBox="1"/>
          <p:nvPr/>
        </p:nvSpPr>
        <p:spPr>
          <a:xfrm>
            <a:off x="7628594" y="5520580"/>
            <a:ext cx="3668672" cy="6254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s-mx" sz="800" b="0" i="0" u="none" baseline="0" dirty="0">
                <a:latin typeface="Cabin" pitchFamily="2" charset="77"/>
                <a:cs typeface="Segoe UI"/>
              </a:rPr>
              <a:t>* Estas declaraciones no han sido evaluadas por la Administración de Alimentos y Medicamentos de EE. UU. Estos productos no están diseñados para diagnosticar, tratar, curar ni prevenir ninguna enfermedad.</a:t>
            </a:r>
          </a:p>
        </p:txBody>
      </p:sp>
      <p:pic>
        <p:nvPicPr>
          <p:cNvPr id="2" name="Picture 1" descr="A white container with blue text&#10;&#10;AI-generated content may be incorrect.">
            <a:extLst>
              <a:ext uri="{FF2B5EF4-FFF2-40B4-BE49-F238E27FC236}">
                <a16:creationId xmlns:a16="http://schemas.microsoft.com/office/drawing/2014/main" id="{DBF36C66-4894-2C0C-E7A5-478A2B33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8209" y="2447703"/>
            <a:ext cx="4721284" cy="49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1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2F831-FDBB-AC6B-D3B3-699AC804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612980"/>
            <a:ext cx="10751312" cy="755097"/>
          </a:xfrm>
        </p:spPr>
        <p:txBody>
          <a:bodyPr/>
          <a:lstStyle/>
          <a:p>
            <a:pPr algn="l" rtl="0"/>
            <a:r>
              <a:rPr lang="es-mx" b="1" i="0" u="none" baseline="0" dirty="0">
                <a:solidFill>
                  <a:srgbClr val="164F90"/>
                </a:solidFill>
              </a:rPr>
              <a:t>UNA CUCHARADA, MUCHOS BENEFICIOS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8C2C0-98A1-32BA-1516-91F86078006B}"/>
              </a:ext>
            </a:extLst>
          </p:cNvPr>
          <p:cNvSpPr txBox="1"/>
          <p:nvPr/>
        </p:nvSpPr>
        <p:spPr>
          <a:xfrm>
            <a:off x="828354" y="3860407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800" b="1" i="0" u="none" baseline="0">
                <a:solidFill>
                  <a:srgbClr val="164F90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APOYO ANTIOXIDANTE​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EAD15-5110-5764-E32D-C1F7E049BD6C}"/>
              </a:ext>
            </a:extLst>
          </p:cNvPr>
          <p:cNvSpPr txBox="1"/>
          <p:nvPr/>
        </p:nvSpPr>
        <p:spPr>
          <a:xfrm>
            <a:off x="828354" y="4198083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1" i="0" u="none" baseline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CyanthOx, NAC, cobre, selenio, vitamina C:​</a:t>
            </a:r>
            <a:endParaRPr lang="es-mx" sz="1400" b="1" dirty="0">
              <a:effectLst/>
              <a:latin typeface="Cabin SemiBold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D1A2D-F410-1616-28EB-337D39C284DF}"/>
              </a:ext>
            </a:extLst>
          </p:cNvPr>
          <p:cNvSpPr/>
          <p:nvPr/>
        </p:nvSpPr>
        <p:spPr>
          <a:xfrm>
            <a:off x="637405" y="3875641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>
              <a:solidFill>
                <a:srgbClr val="6ACCE0"/>
              </a:solidFill>
              <a:latin typeface="Cabin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8AA0E1-9729-30B4-10CC-225745990992}"/>
              </a:ext>
            </a:extLst>
          </p:cNvPr>
          <p:cNvSpPr/>
          <p:nvPr/>
        </p:nvSpPr>
        <p:spPr>
          <a:xfrm>
            <a:off x="6377805" y="3875641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>
              <a:solidFill>
                <a:srgbClr val="6ACCE0"/>
              </a:solidFill>
              <a:latin typeface="Cabin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4BBFE-FF62-FDF2-DAF8-2F8456B49CBF}"/>
              </a:ext>
            </a:extLst>
          </p:cNvPr>
          <p:cNvSpPr txBox="1"/>
          <p:nvPr/>
        </p:nvSpPr>
        <p:spPr>
          <a:xfrm>
            <a:off x="836706" y="4505860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0" i="0" u="none" baseline="0">
                <a:solidFill>
                  <a:srgbClr val="8D9196"/>
                </a:solidFill>
                <a:latin typeface="Cabin" pitchFamily="2" charset="77"/>
                <a:ea typeface="Cabin" pitchFamily="2" charset="77"/>
                <a:cs typeface="Cabin" pitchFamily="2" charset="77"/>
              </a:rPr>
              <a:t>Proporciona apoyo antioxidante.*</a:t>
            </a:r>
            <a:endParaRPr lang="es-mx" sz="1400" dirty="0">
              <a:solidFill>
                <a:srgbClr val="8D9196"/>
              </a:solidFill>
              <a:effectLst/>
              <a:latin typeface="Cabin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3D891-9F7A-3582-CE75-A1C2737D8382}"/>
              </a:ext>
            </a:extLst>
          </p:cNvPr>
          <p:cNvSpPr txBox="1"/>
          <p:nvPr/>
        </p:nvSpPr>
        <p:spPr>
          <a:xfrm>
            <a:off x="6563407" y="3860407"/>
            <a:ext cx="4053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800" b="1" i="0" u="none" baseline="0" dirty="0">
                <a:solidFill>
                  <a:srgbClr val="164F90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ACTIVIDAD DE LAS CÉLULAS MADRE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993D77-B0CB-57EC-7C72-B455378A5178}"/>
              </a:ext>
            </a:extLst>
          </p:cNvPr>
          <p:cNvSpPr txBox="1"/>
          <p:nvPr/>
        </p:nvSpPr>
        <p:spPr>
          <a:xfrm>
            <a:off x="6563407" y="4198083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1" i="0" u="none" baseline="0" dirty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CyanthOx:</a:t>
            </a:r>
            <a:endParaRPr lang="es-mx" sz="1400" b="1" dirty="0">
              <a:effectLst/>
              <a:latin typeface="Cabin SemiBol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D7567-735F-D02A-14F9-C6CACEEF3009}"/>
              </a:ext>
            </a:extLst>
          </p:cNvPr>
          <p:cNvSpPr txBox="1"/>
          <p:nvPr/>
        </p:nvSpPr>
        <p:spPr>
          <a:xfrm>
            <a:off x="6563407" y="4505860"/>
            <a:ext cx="4886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0" i="0" u="none" baseline="0" dirty="0">
                <a:solidFill>
                  <a:srgbClr val="8D9196"/>
                </a:solidFill>
                <a:latin typeface="Cabin" pitchFamily="2" charset="77"/>
                <a:ea typeface="Cabin" pitchFamily="2" charset="77"/>
                <a:cs typeface="Cabin" pitchFamily="2" charset="77"/>
              </a:rPr>
              <a:t>Favorece la salud y la vitalidad de tus células madre*</a:t>
            </a:r>
            <a:endParaRPr lang="es-mx" sz="1400" dirty="0">
              <a:solidFill>
                <a:srgbClr val="8D9196"/>
              </a:solidFill>
              <a:effectLst/>
              <a:latin typeface="Cabin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B54995-2B9D-A482-8201-470F4EA4B5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6706" y="1787590"/>
            <a:ext cx="773116" cy="773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EBC4A8-4C0E-9351-E91A-E98789E37F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9822" y="1787590"/>
            <a:ext cx="773116" cy="773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DB0F4C-702F-DD64-3D2B-F0275C9E2E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6706" y="2698766"/>
            <a:ext cx="773116" cy="773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AF6B4F-AA0B-402E-D39A-D3FBC5B9F3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59822" y="2698766"/>
            <a:ext cx="773116" cy="7731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A7ACBC-3DA8-7CFA-8F38-7CEC49DF44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82938" y="2694311"/>
            <a:ext cx="773116" cy="7731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423171-9D7B-E3C6-D29E-2D35B4A76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68766" y="2655884"/>
            <a:ext cx="773116" cy="773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6E4CD-9C50-9754-D056-16E7E2D531AA}"/>
              </a:ext>
            </a:extLst>
          </p:cNvPr>
          <p:cNvSpPr txBox="1"/>
          <p:nvPr/>
        </p:nvSpPr>
        <p:spPr>
          <a:xfrm>
            <a:off x="690316" y="5856607"/>
            <a:ext cx="4825355" cy="440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s-mx" sz="800" b="0" i="0" u="none" baseline="0" dirty="0">
                <a:latin typeface="Cabin" pitchFamily="2" charset="77"/>
                <a:cs typeface="Segoe UI"/>
              </a:rPr>
              <a:t>* Estas declaraciones no han sido evaluadas por la Administración de Alimentos y Medicamentos de EE. UU. Estos productos no están diseñados para diagnosticar, tratar, curar ni prevenir ninguna enfermedad.</a:t>
            </a:r>
          </a:p>
        </p:txBody>
      </p:sp>
    </p:spTree>
    <p:extLst>
      <p:ext uri="{BB962C8B-B14F-4D97-AF65-F5344CB8AC3E}">
        <p14:creationId xmlns:p14="http://schemas.microsoft.com/office/powerpoint/2010/main" val="4142545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9FEC5-C327-2BD8-97D0-388D7BDCF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CA9A93-DB10-D023-945A-DEBDA8EC1BCF}"/>
              </a:ext>
            </a:extLst>
          </p:cNvPr>
          <p:cNvSpPr txBox="1"/>
          <p:nvPr/>
        </p:nvSpPr>
        <p:spPr>
          <a:xfrm>
            <a:off x="828352" y="3860407"/>
            <a:ext cx="5549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800" b="1" i="0" u="none" baseline="0" dirty="0">
                <a:solidFill>
                  <a:srgbClr val="164F90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FAVORECE LA PRODUCCIÓN DE GLUTATIÓN</a:t>
            </a:r>
            <a:endParaRPr lang="es-mx" sz="1800" b="1" i="0" u="none" baseline="0" dirty="0">
              <a:solidFill>
                <a:srgbClr val="164F90"/>
              </a:solidFill>
              <a:effectLst/>
              <a:latin typeface="Cabin" pitchFamily="2" charset="77"/>
              <a:cs typeface="Asterisk Sans Pro SBd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F0736-0E8A-AC2F-4668-8BE7AE94F60B}"/>
              </a:ext>
            </a:extLst>
          </p:cNvPr>
          <p:cNvSpPr txBox="1"/>
          <p:nvPr/>
        </p:nvSpPr>
        <p:spPr>
          <a:xfrm>
            <a:off x="828354" y="4198083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1" i="0" u="none" baseline="0" dirty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NAC, glicina, selenio, vitamina C, magnesio: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96DFB-61D4-509A-4D7E-BCC223438663}"/>
              </a:ext>
            </a:extLst>
          </p:cNvPr>
          <p:cNvSpPr/>
          <p:nvPr/>
        </p:nvSpPr>
        <p:spPr>
          <a:xfrm>
            <a:off x="637405" y="3875641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>
              <a:solidFill>
                <a:srgbClr val="6ACCE0"/>
              </a:solidFill>
              <a:latin typeface="Cabin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03609-442E-29A5-7CF3-DEBE72B38539}"/>
              </a:ext>
            </a:extLst>
          </p:cNvPr>
          <p:cNvSpPr/>
          <p:nvPr/>
        </p:nvSpPr>
        <p:spPr>
          <a:xfrm>
            <a:off x="6377805" y="3875641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>
              <a:solidFill>
                <a:srgbClr val="6ACCE0"/>
              </a:solidFill>
              <a:latin typeface="Cabin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1FEF8-E9CB-F6D7-AA9B-5FAEF2FD77AF}"/>
              </a:ext>
            </a:extLst>
          </p:cNvPr>
          <p:cNvSpPr txBox="1"/>
          <p:nvPr/>
        </p:nvSpPr>
        <p:spPr>
          <a:xfrm>
            <a:off x="836706" y="4505860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0" i="0" u="none" baseline="0" dirty="0">
                <a:solidFill>
                  <a:srgbClr val="8D9196"/>
                </a:solidFill>
                <a:latin typeface="Cabin" pitchFamily="2" charset="77"/>
                <a:ea typeface="Cabin" pitchFamily="2" charset="77"/>
                <a:cs typeface="Cabin" pitchFamily="2" charset="77"/>
              </a:rPr>
              <a:t>Estimulan la producción de glutatión.*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FAA9C9-2621-4A55-2EE5-B6F1F72D2A96}"/>
              </a:ext>
            </a:extLst>
          </p:cNvPr>
          <p:cNvSpPr txBox="1"/>
          <p:nvPr/>
        </p:nvSpPr>
        <p:spPr>
          <a:xfrm>
            <a:off x="6563407" y="3860407"/>
            <a:ext cx="5271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800" b="1" i="0" u="none" baseline="0" dirty="0">
                <a:solidFill>
                  <a:srgbClr val="164F90"/>
                </a:solidFill>
                <a:effectLst/>
                <a:latin typeface="Cabin" pitchFamily="2" charset="77"/>
                <a:cs typeface="Asterisk Sans Pro SBd" panose="02000000000000000000" pitchFamily="2" charset="0"/>
              </a:rPr>
              <a:t>FAVORECE LA SÍNTESIS DE PÉPTIDOS DE COBRE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51633-F0DB-2755-66C6-596AB7677B38}"/>
              </a:ext>
            </a:extLst>
          </p:cNvPr>
          <p:cNvSpPr txBox="1"/>
          <p:nvPr/>
        </p:nvSpPr>
        <p:spPr>
          <a:xfrm>
            <a:off x="6563407" y="4198083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1" i="0" u="none" baseline="0" dirty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Glicina</a:t>
            </a:r>
            <a:r>
              <a:rPr lang="es-MX" sz="1400" b="1" dirty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 y</a:t>
            </a:r>
            <a:r>
              <a:rPr lang="es-mx" sz="1400" b="1" i="0" u="none" baseline="0" dirty="0">
                <a:latin typeface="Cabin SemiBold" pitchFamily="2" charset="77"/>
                <a:ea typeface="Cabin SemiBold" pitchFamily="2" charset="77"/>
                <a:cs typeface="Cabin SemiBold" pitchFamily="2" charset="77"/>
              </a:rPr>
              <a:t> cobre:​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F14A1-698B-ECC2-21D2-91B8C04E99C2}"/>
              </a:ext>
            </a:extLst>
          </p:cNvPr>
          <p:cNvSpPr txBox="1"/>
          <p:nvPr/>
        </p:nvSpPr>
        <p:spPr>
          <a:xfrm>
            <a:off x="6563407" y="4505518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s-MX" sz="1400" b="0" i="0" u="none" baseline="0" dirty="0">
                <a:solidFill>
                  <a:srgbClr val="8D9196"/>
                </a:solidFill>
                <a:latin typeface="Cabin" pitchFamily="2" charset="77"/>
                <a:ea typeface="Cabin" pitchFamily="2" charset="77"/>
                <a:cs typeface="Cabin" pitchFamily="2" charset="77"/>
              </a:rPr>
              <a:t>Favorece la formación de GHK-Cu*.</a:t>
            </a:r>
            <a:endParaRPr lang="es-mx" sz="1400" b="0" i="0" u="none" baseline="0" dirty="0">
              <a:solidFill>
                <a:srgbClr val="8D9196"/>
              </a:solidFill>
              <a:latin typeface="Cabin" pitchFamily="2" charset="77"/>
              <a:ea typeface="Cabin" pitchFamily="2" charset="77"/>
              <a:cs typeface="Cabin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419642-BB86-1109-31FC-5810EAE82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6706" y="1787590"/>
            <a:ext cx="773116" cy="773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D51F8-45EC-51E7-4E1D-04DC29E53D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8353" y="2698766"/>
            <a:ext cx="773116" cy="7731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F04417-FADF-A4AB-E2B7-40D94E06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51469" y="2694311"/>
            <a:ext cx="773116" cy="7731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32E390-3972-188D-D4C9-D9FC558D58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71483" y="2694311"/>
            <a:ext cx="773116" cy="7731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86DA7E-0E62-3207-3E8A-AF75613DFA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59822" y="1787590"/>
            <a:ext cx="773116" cy="7731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CE8CC-BD6D-037C-37EF-43EE7374CA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671868" y="2695080"/>
            <a:ext cx="773116" cy="7731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F802AF-5BF4-8DF3-2EF2-AC1C424630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71483" y="1787590"/>
            <a:ext cx="773116" cy="773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503DB2-1F12-6384-D231-514A9DA4F68B}"/>
              </a:ext>
            </a:extLst>
          </p:cNvPr>
          <p:cNvSpPr txBox="1"/>
          <p:nvPr/>
        </p:nvSpPr>
        <p:spPr>
          <a:xfrm>
            <a:off x="698500" y="5843142"/>
            <a:ext cx="4833710" cy="4392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s-mx" sz="800" b="0" i="0" u="none" baseline="0" dirty="0">
                <a:latin typeface="Cabin" pitchFamily="2" charset="77"/>
                <a:cs typeface="Segoe UI"/>
              </a:rPr>
              <a:t>* Estas declaraciones no han sido evaluadas por la Administración de Alimentos y Medicamentos de EE. UU. Estos productos no están diseñados para diagnosticar, tratar, curar ni prevenir ninguna enfermedad.</a:t>
            </a:r>
          </a:p>
        </p:txBody>
      </p:sp>
    </p:spTree>
    <p:extLst>
      <p:ext uri="{BB962C8B-B14F-4D97-AF65-F5344CB8AC3E}">
        <p14:creationId xmlns:p14="http://schemas.microsoft.com/office/powerpoint/2010/main" val="2729972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B3E57182F5DC41B1B0088FDE94FC55" ma:contentTypeVersion="16" ma:contentTypeDescription="Create a new document." ma:contentTypeScope="" ma:versionID="6a4cccb35225ae32067607a5d8f9f27f">
  <xsd:schema xmlns:xsd="http://www.w3.org/2001/XMLSchema" xmlns:xs="http://www.w3.org/2001/XMLSchema" xmlns:p="http://schemas.microsoft.com/office/2006/metadata/properties" xmlns:ns2="cd48e98e-f7ff-4a53-8f84-bfa7be960b24" xmlns:ns3="9734ddc1-67b7-42eb-b59e-3cbfd1fe859b" targetNamespace="http://schemas.microsoft.com/office/2006/metadata/properties" ma:root="true" ma:fieldsID="7f9841d5e564ce2c1404796d08e643d9" ns2:_="" ns3:_="">
    <xsd:import namespace="cd48e98e-f7ff-4a53-8f84-bfa7be960b24"/>
    <xsd:import namespace="9734ddc1-67b7-42eb-b59e-3cbfd1fe85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ToddAlbrech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8e98e-f7ff-4a53-8f84-bfa7be960b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e0b1bb8-dc08-4e62-a911-2017fa731d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oddAlbrecht" ma:index="23" nillable="true" ma:displayName="Todd Albrecht" ma:format="DateOnly" ma:internalName="ToddAlbrech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34ddc1-67b7-42eb-b59e-3cbfd1fe859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fcc67e8-3b0d-4e20-92c0-cd620cd0ea72}" ma:internalName="TaxCatchAll" ma:showField="CatchAllData" ma:web="9734ddc1-67b7-42eb-b59e-3cbfd1fe85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ddAlbrecht xmlns="cd48e98e-f7ff-4a53-8f84-bfa7be960b24" xsi:nil="true"/>
    <lcf76f155ced4ddcb4097134ff3c332f xmlns="cd48e98e-f7ff-4a53-8f84-bfa7be960b24">
      <Terms xmlns="http://schemas.microsoft.com/office/infopath/2007/PartnerControls"/>
    </lcf76f155ced4ddcb4097134ff3c332f>
    <TaxCatchAll xmlns="9734ddc1-67b7-42eb-b59e-3cbfd1fe859b" xsi:nil="true"/>
  </documentManagement>
</p:properties>
</file>

<file path=customXml/itemProps1.xml><?xml version="1.0" encoding="utf-8"?>
<ds:datastoreItem xmlns:ds="http://schemas.openxmlformats.org/officeDocument/2006/customXml" ds:itemID="{F88DC58C-0AB2-4EB1-9005-736D7EE6CF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F5DE93-1889-42BE-BA4B-6E7643140A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48e98e-f7ff-4a53-8f84-bfa7be960b24"/>
    <ds:schemaRef ds:uri="9734ddc1-67b7-42eb-b59e-3cbfd1fe85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3B4829-52AC-4E8A-9074-BE598FB6A404}">
  <ds:schemaRefs>
    <ds:schemaRef ds:uri="http://schemas.microsoft.com/office/2006/metadata/properties"/>
    <ds:schemaRef ds:uri="http://schemas.microsoft.com/office/infopath/2007/PartnerControls"/>
    <ds:schemaRef ds:uri="cd48e98e-f7ff-4a53-8f84-bfa7be960b24"/>
    <ds:schemaRef ds:uri="9734ddc1-67b7-42eb-b59e-3cbfd1fe859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7671</TotalTime>
  <Words>1648</Words>
  <Application>Microsoft Macintosh PowerPoint</Application>
  <PresentationFormat>Widescreen</PresentationFormat>
  <Paragraphs>154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Arial</vt:lpstr>
      <vt:lpstr>Cabin</vt:lpstr>
      <vt:lpstr>Cabin Medium</vt:lpstr>
      <vt:lpstr>Cabin SemiBold</vt:lpstr>
      <vt:lpstr>CoFo Sans VF Light</vt:lpstr>
      <vt:lpstr>CoFo Sans VF Medium</vt:lpstr>
      <vt:lpstr>Office Theme</vt:lpstr>
      <vt:lpstr>CELLERGIZE MORNING</vt:lpstr>
      <vt:lpstr>PowerPoint Presentation</vt:lpstr>
      <vt:lpstr>LA POTENCIA DEL BIENESTAR EN CADA RACIÓN</vt:lpstr>
      <vt:lpstr>CELLERGIZE MORNING: COMIENCE SU DÍA CON FUERZA Y LLENO DE ENERGÍA​</vt:lpstr>
      <vt:lpstr>PowerPoint Presentation</vt:lpstr>
      <vt:lpstr>TOME LAS RIENDAS DEL DÍA QUE TIENE POR DELANTE​​</vt:lpstr>
      <vt:lpstr>UNA CUCHARADA, MUCHOS BENEFICIOS</vt:lpstr>
      <vt:lpstr>UNA CUCHARADA, MUCHOS BENEFICIOS</vt:lpstr>
      <vt:lpstr>PowerPoint Presentation</vt:lpstr>
      <vt:lpstr>PowerPoint Presentation</vt:lpstr>
      <vt:lpstr>PowerPoint Presentation</vt:lpstr>
      <vt:lpstr>¿QUÉ ES EL ESPINO AMARILLO?​</vt:lpstr>
      <vt:lpstr>¿CÓMO USAR?</vt:lpstr>
      <vt:lpstr>PowerPoint Presentation</vt:lpstr>
      <vt:lpstr>Cellergize morning está diseñado para aumentar los beneficios de nuestra gama diurna de parches no transdérmicos.​​</vt:lpstr>
      <vt:lpstr>PRECIO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Larsen</dc:creator>
  <cp:lastModifiedBy>Tanner Waite</cp:lastModifiedBy>
  <cp:revision>25</cp:revision>
  <dcterms:created xsi:type="dcterms:W3CDTF">2024-10-11T18:17:04Z</dcterms:created>
  <dcterms:modified xsi:type="dcterms:W3CDTF">2025-11-17T21:52:24Z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0x0101000FB3E57182F5DC41B1B0088FDE94FC55</vt:lpwstr>
  </property>
</Properties>
</file>